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46"/>
  </p:notesMasterIdLst>
  <p:sldIdLst>
    <p:sldId id="257" r:id="rId3"/>
    <p:sldId id="265" r:id="rId4"/>
    <p:sldId id="293" r:id="rId5"/>
    <p:sldId id="294" r:id="rId6"/>
    <p:sldId id="295" r:id="rId7"/>
    <p:sldId id="296" r:id="rId8"/>
    <p:sldId id="297" r:id="rId9"/>
    <p:sldId id="298" r:id="rId10"/>
    <p:sldId id="299" r:id="rId11"/>
    <p:sldId id="332" r:id="rId12"/>
    <p:sldId id="300" r:id="rId13"/>
    <p:sldId id="301" r:id="rId14"/>
    <p:sldId id="302" r:id="rId15"/>
    <p:sldId id="303" r:id="rId16"/>
    <p:sldId id="307" r:id="rId17"/>
    <p:sldId id="304" r:id="rId18"/>
    <p:sldId id="305" r:id="rId19"/>
    <p:sldId id="308" r:id="rId20"/>
    <p:sldId id="309" r:id="rId21"/>
    <p:sldId id="310" r:id="rId22"/>
    <p:sldId id="311" r:id="rId23"/>
    <p:sldId id="312" r:id="rId24"/>
    <p:sldId id="313" r:id="rId25"/>
    <p:sldId id="321" r:id="rId26"/>
    <p:sldId id="314" r:id="rId27"/>
    <p:sldId id="315" r:id="rId28"/>
    <p:sldId id="316" r:id="rId29"/>
    <p:sldId id="317" r:id="rId30"/>
    <p:sldId id="318" r:id="rId31"/>
    <p:sldId id="319" r:id="rId32"/>
    <p:sldId id="320" r:id="rId33"/>
    <p:sldId id="325" r:id="rId34"/>
    <p:sldId id="333" r:id="rId35"/>
    <p:sldId id="322" r:id="rId36"/>
    <p:sldId id="323" r:id="rId37"/>
    <p:sldId id="324" r:id="rId38"/>
    <p:sldId id="326" r:id="rId39"/>
    <p:sldId id="327" r:id="rId40"/>
    <p:sldId id="328" r:id="rId41"/>
    <p:sldId id="329" r:id="rId42"/>
    <p:sldId id="330" r:id="rId43"/>
    <p:sldId id="331" r:id="rId44"/>
    <p:sldId id="27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rbuhi Galyan" initials="SG" lastIdx="2" clrIdx="0">
    <p:extLst>
      <p:ext uri="{19B8F6BF-5375-455C-9EA6-DF929625EA0E}">
        <p15:presenceInfo xmlns:p15="http://schemas.microsoft.com/office/powerpoint/2012/main" userId="S-1-5-21-1780064620-3008263443-3073706474-1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252"/>
    <a:srgbClr val="802251"/>
    <a:srgbClr val="3399FF"/>
    <a:srgbClr val="FF6600"/>
    <a:srgbClr val="990099"/>
    <a:srgbClr val="6600CC"/>
    <a:srgbClr val="5C183A"/>
    <a:srgbClr val="1CB7D6"/>
    <a:srgbClr val="88023B"/>
    <a:srgbClr val="682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0E7FA-F0D0-44C9-926E-0BBE935A84CD}" type="datetimeFigureOut">
              <a:rPr lang="en-US" smtClean="0"/>
              <a:t>3/9/2022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4905B-3F66-48BE-A024-B8FD6479478E}" type="slidenum">
              <a:rPr lang="en-US" smtClean="0"/>
              <a:t>‹#›</a:t>
            </a:fld>
            <a:endParaRPr lang="en-US"/>
          </a:p>
        </p:txBody>
      </p:sp>
    </p:spTree>
    <p:extLst>
      <p:ext uri="{BB962C8B-B14F-4D97-AF65-F5344CB8AC3E}">
        <p14:creationId xmlns:p14="http://schemas.microsoft.com/office/powerpoint/2010/main" val="3480677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6 201 195</a:t>
            </a:r>
          </a:p>
          <a:p>
            <a:r>
              <a:rPr lang="en-IN" dirty="0"/>
              <a:t>38 38 38</a:t>
            </a:r>
          </a:p>
          <a:p>
            <a:r>
              <a:rPr lang="en-IN" dirty="0"/>
              <a:t>89 89 89</a:t>
            </a:r>
          </a:p>
        </p:txBody>
      </p:sp>
      <p:sp>
        <p:nvSpPr>
          <p:cNvPr id="4" name="Slide Number Placeholder 3"/>
          <p:cNvSpPr>
            <a:spLocks noGrp="1"/>
          </p:cNvSpPr>
          <p:nvPr>
            <p:ph type="sldNum" sz="quarter" idx="10"/>
          </p:nvPr>
        </p:nvSpPr>
        <p:spPr/>
        <p:txBody>
          <a:bodyPr/>
          <a:lstStyle/>
          <a:p>
            <a:fld id="{14790BA6-CE62-48D5-8DE5-73D6FC8CD95E}" type="slidenum">
              <a:rPr lang="en-IN" smtClean="0">
                <a:solidFill>
                  <a:prstClr val="black"/>
                </a:solidFill>
              </a:rPr>
              <a:pPr/>
              <a:t>1</a:t>
            </a:fld>
            <a:endParaRPr lang="en-IN">
              <a:solidFill>
                <a:prstClr val="black"/>
              </a:solidFill>
            </a:endParaRPr>
          </a:p>
        </p:txBody>
      </p:sp>
    </p:spTree>
    <p:extLst>
      <p:ext uri="{BB962C8B-B14F-4D97-AF65-F5344CB8AC3E}">
        <p14:creationId xmlns:p14="http://schemas.microsoft.com/office/powerpoint/2010/main" val="261696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6 201 195</a:t>
            </a:r>
          </a:p>
          <a:p>
            <a:r>
              <a:rPr lang="en-IN" dirty="0"/>
              <a:t>38 38 38</a:t>
            </a:r>
          </a:p>
          <a:p>
            <a:r>
              <a:rPr lang="en-IN" dirty="0"/>
              <a:t>89 89 89</a:t>
            </a:r>
          </a:p>
        </p:txBody>
      </p:sp>
      <p:sp>
        <p:nvSpPr>
          <p:cNvPr id="4" name="Slide Number Placeholder 3"/>
          <p:cNvSpPr>
            <a:spLocks noGrp="1"/>
          </p:cNvSpPr>
          <p:nvPr>
            <p:ph type="sldNum" sz="quarter" idx="10"/>
          </p:nvPr>
        </p:nvSpPr>
        <p:spPr/>
        <p:txBody>
          <a:bodyPr/>
          <a:lstStyle/>
          <a:p>
            <a:fld id="{14790BA6-CE62-48D5-8DE5-73D6FC8CD95E}" type="slidenum">
              <a:rPr lang="en-IN" smtClean="0">
                <a:solidFill>
                  <a:prstClr val="black"/>
                </a:solidFill>
              </a:rPr>
              <a:pPr/>
              <a:t>43</a:t>
            </a:fld>
            <a:endParaRPr lang="en-IN">
              <a:solidFill>
                <a:prstClr val="black"/>
              </a:solidFill>
            </a:endParaRPr>
          </a:p>
        </p:txBody>
      </p:sp>
    </p:spTree>
    <p:extLst>
      <p:ext uri="{BB962C8B-B14F-4D97-AF65-F5344CB8AC3E}">
        <p14:creationId xmlns:p14="http://schemas.microsoft.com/office/powerpoint/2010/main" val="191660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191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3039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76418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3523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07683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41072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85818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20201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772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158153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5603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51449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85941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5164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3647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511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0728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582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3310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00046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8465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2953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03392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469CC-17D0-4FEA-92E8-D8CAD5F0BA91}" type="datetimeFigureOut">
              <a:rPr lang="ru-RU" smtClean="0">
                <a:solidFill>
                  <a:prstClr val="black">
                    <a:tint val="75000"/>
                  </a:prstClr>
                </a:solidFill>
              </a:rPr>
              <a:pPr/>
              <a:t>09.03.2022</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06C27-BDB2-4A04-9C1F-8B6F2FFFC2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648615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flipH="1">
            <a:off x="5044440" y="0"/>
            <a:ext cx="7147560" cy="6858000"/>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grpSp>
        <p:nvGrpSpPr>
          <p:cNvPr id="7" name="Group 6"/>
          <p:cNvGrpSpPr/>
          <p:nvPr/>
        </p:nvGrpSpPr>
        <p:grpSpPr>
          <a:xfrm>
            <a:off x="10972800" y="4035721"/>
            <a:ext cx="746760" cy="416613"/>
            <a:chOff x="9768840" y="2819400"/>
            <a:chExt cx="1447800" cy="807720"/>
          </a:xfrm>
        </p:grpSpPr>
        <p:sp>
          <p:nvSpPr>
            <p:cNvPr id="5" name="Parallelogram 4"/>
            <p:cNvSpPr/>
            <p:nvPr/>
          </p:nvSpPr>
          <p:spPr>
            <a:xfrm>
              <a:off x="9768840" y="2819400"/>
              <a:ext cx="1325880" cy="685800"/>
            </a:xfrm>
            <a:prstGeom prst="parallelogram">
              <a:avLst/>
            </a:prstGeom>
            <a:noFill/>
            <a:ln w="28575">
              <a:solidFill>
                <a:srgbClr val="06C9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6" name="Parallelogram 5"/>
            <p:cNvSpPr/>
            <p:nvPr/>
          </p:nvSpPr>
          <p:spPr>
            <a:xfrm>
              <a:off x="9890760" y="2941320"/>
              <a:ext cx="1325880" cy="685800"/>
            </a:xfrm>
            <a:prstGeom prst="parallelogram">
              <a:avLst/>
            </a:prstGeom>
            <a:noFill/>
            <a:ln w="28575">
              <a:solidFill>
                <a:srgbClr val="06C9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sp>
        <p:nvSpPr>
          <p:cNvPr id="8" name="TextBox 7"/>
          <p:cNvSpPr txBox="1"/>
          <p:nvPr/>
        </p:nvSpPr>
        <p:spPr>
          <a:xfrm>
            <a:off x="7041881" y="4428903"/>
            <a:ext cx="4851616" cy="1569660"/>
          </a:xfrm>
          <a:prstGeom prst="rect">
            <a:avLst/>
          </a:prstGeom>
          <a:noFill/>
        </p:spPr>
        <p:txBody>
          <a:bodyPr wrap="square" rtlCol="0">
            <a:spAutoFit/>
          </a:bodyPr>
          <a:lstStyle/>
          <a:p>
            <a:pPr algn="ctr"/>
            <a:r>
              <a:rPr lang="hy-AM" sz="2400" b="1" spc="600" dirty="0" smtClean="0">
                <a:solidFill>
                  <a:srgbClr val="09E9E9"/>
                </a:solidFill>
                <a:latin typeface="Sylfaen" panose="010A0502050306030303" pitchFamily="18" charset="0"/>
                <a:ea typeface="Open Sans Extrabold" panose="020B0906030804020204" pitchFamily="34" charset="0"/>
                <a:cs typeface="Open Sans Extrabold" panose="020B0906030804020204" pitchFamily="34" charset="0"/>
              </a:rPr>
              <a:t>Հասարակական անվտանգության</a:t>
            </a:r>
          </a:p>
          <a:p>
            <a:pPr algn="ctr"/>
            <a:r>
              <a:rPr lang="hy-AM" sz="2400" b="1" spc="600" dirty="0" smtClean="0">
                <a:solidFill>
                  <a:srgbClr val="09E9E9"/>
                </a:solidFill>
                <a:latin typeface="Sylfaen" panose="010A0502050306030303" pitchFamily="18" charset="0"/>
                <a:ea typeface="Open Sans Extrabold" panose="020B0906030804020204" pitchFamily="34" charset="0"/>
                <a:cs typeface="Open Sans Extrabold" panose="020B0906030804020204" pitchFamily="34" charset="0"/>
              </a:rPr>
              <a:t> դեմ ուղղված հանցագործություններ</a:t>
            </a:r>
            <a:endParaRPr lang="en-IN" sz="2400" b="1" spc="600" dirty="0">
              <a:solidFill>
                <a:srgbClr val="09E9E9"/>
              </a:solidFill>
              <a:latin typeface="Sylfaen" panose="010A0502050306030303" pitchFamily="18" charset="0"/>
              <a:ea typeface="Open Sans Extrabold" panose="020B0906030804020204" pitchFamily="34" charset="0"/>
              <a:cs typeface="Open Sans Extrabold" panose="020B0906030804020204" pitchFamily="34" charset="0"/>
            </a:endParaRPr>
          </a:p>
        </p:txBody>
      </p:sp>
      <p:sp>
        <p:nvSpPr>
          <p:cNvPr id="43" name="Rectangle 42"/>
          <p:cNvSpPr/>
          <p:nvPr/>
        </p:nvSpPr>
        <p:spPr>
          <a:xfrm rot="18966690">
            <a:off x="6986279" y="2562585"/>
            <a:ext cx="1459450" cy="1459450"/>
          </a:xfrm>
          <a:prstGeom prst="rect">
            <a:avLst/>
          </a:prstGeom>
          <a:blipFill dpi="0" rotWithShape="0">
            <a:blip r:embed="rId3"/>
            <a:srcRect/>
            <a:stretch>
              <a:fillRect l="-11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44" name="Rectangle 43"/>
          <p:cNvSpPr/>
          <p:nvPr/>
        </p:nvSpPr>
        <p:spPr>
          <a:xfrm rot="18966690">
            <a:off x="8038089" y="1550811"/>
            <a:ext cx="1459450" cy="1459450"/>
          </a:xfrm>
          <a:prstGeom prst="rect">
            <a:avLst/>
          </a:prstGeom>
          <a:blipFill dpi="0" rotWithShape="0">
            <a:blip r:embed="rId4"/>
            <a:srcRect/>
            <a:stretch>
              <a:fillRect l="-31000" r="-1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7" name="Rectangle 36"/>
          <p:cNvSpPr/>
          <p:nvPr/>
        </p:nvSpPr>
        <p:spPr>
          <a:xfrm rot="18966690">
            <a:off x="3050923" y="4426546"/>
            <a:ext cx="1082236" cy="11540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p:cNvSpPr/>
          <p:nvPr/>
        </p:nvSpPr>
        <p:spPr>
          <a:xfrm rot="18966690">
            <a:off x="2870752" y="2511413"/>
            <a:ext cx="1376065" cy="145945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1" name="Rectangle 30"/>
          <p:cNvSpPr/>
          <p:nvPr/>
        </p:nvSpPr>
        <p:spPr>
          <a:xfrm rot="18966690">
            <a:off x="5835687" y="3616123"/>
            <a:ext cx="1581641" cy="145945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Rectangle 31"/>
          <p:cNvSpPr/>
          <p:nvPr/>
        </p:nvSpPr>
        <p:spPr>
          <a:xfrm rot="18966690">
            <a:off x="2632627" y="3845565"/>
            <a:ext cx="775647" cy="77564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3" name="Rectangle 32"/>
          <p:cNvSpPr/>
          <p:nvPr/>
        </p:nvSpPr>
        <p:spPr>
          <a:xfrm rot="18966690">
            <a:off x="2557921" y="3483635"/>
            <a:ext cx="392028" cy="3920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6" name="Rectangle 35"/>
          <p:cNvSpPr/>
          <p:nvPr/>
        </p:nvSpPr>
        <p:spPr>
          <a:xfrm rot="18966690">
            <a:off x="3839101" y="1499671"/>
            <a:ext cx="1542926" cy="1459450"/>
          </a:xfrm>
          <a:prstGeom prst="rect">
            <a:avLst/>
          </a:prstGeom>
          <a:blipFill dpi="0" rotWithShape="0">
            <a:blip r:embed="rId5">
              <a:duotone>
                <a:prstClr val="black"/>
                <a:schemeClr val="accent5">
                  <a:tint val="45000"/>
                  <a:satMod val="400000"/>
                </a:schemeClr>
              </a:duotone>
            </a:blip>
            <a:srcRect/>
            <a:stretch>
              <a:fillRect r="-3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76614">
            <a:off x="4839708" y="2551600"/>
            <a:ext cx="1566432" cy="1469923"/>
          </a:xfrm>
          <a:prstGeom prst="rect">
            <a:avLst/>
          </a:prstGeom>
        </p:spPr>
      </p:pic>
      <p:sp>
        <p:nvSpPr>
          <p:cNvPr id="24" name="Rectangle 23"/>
          <p:cNvSpPr/>
          <p:nvPr/>
        </p:nvSpPr>
        <p:spPr>
          <a:xfrm rot="19035326">
            <a:off x="5125823" y="4471311"/>
            <a:ext cx="858714" cy="9764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6" name="Rectangle 25"/>
          <p:cNvSpPr/>
          <p:nvPr/>
        </p:nvSpPr>
        <p:spPr>
          <a:xfrm rot="18966690">
            <a:off x="5979415" y="1560779"/>
            <a:ext cx="1347270" cy="1486532"/>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7" name="Rectangle 26"/>
          <p:cNvSpPr/>
          <p:nvPr/>
        </p:nvSpPr>
        <p:spPr>
          <a:xfrm rot="18963436">
            <a:off x="3875161" y="3555927"/>
            <a:ext cx="1365681" cy="1418802"/>
          </a:xfrm>
          <a:prstGeom prst="rect">
            <a:avLst/>
          </a:prstGeom>
          <a:gradFill flip="none" rotWithShape="1">
            <a:gsLst>
              <a:gs pos="14000">
                <a:srgbClr val="D00086"/>
              </a:gs>
              <a:gs pos="93000">
                <a:srgbClr val="7A004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rot="18963436">
            <a:off x="7176250" y="1220279"/>
            <a:ext cx="945336" cy="966794"/>
          </a:xfrm>
          <a:prstGeom prst="rect">
            <a:avLst/>
          </a:prstGeom>
          <a:gradFill flip="none" rotWithShape="1">
            <a:gsLst>
              <a:gs pos="14000">
                <a:srgbClr val="D00086"/>
              </a:gs>
              <a:gs pos="93000">
                <a:srgbClr val="7A004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18963436">
            <a:off x="5223363" y="1137269"/>
            <a:ext cx="893258" cy="919801"/>
          </a:xfrm>
          <a:prstGeom prst="rect">
            <a:avLst/>
          </a:prstGeom>
          <a:gradFill flip="none" rotWithShape="1">
            <a:gsLst>
              <a:gs pos="14000">
                <a:srgbClr val="D00086"/>
              </a:gs>
              <a:gs pos="93000">
                <a:srgbClr val="7A004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rot="18963436">
            <a:off x="2355582" y="1962835"/>
            <a:ext cx="830253" cy="867433"/>
          </a:xfrm>
          <a:prstGeom prst="rect">
            <a:avLst/>
          </a:prstGeom>
          <a:gradFill flip="none" rotWithShape="1">
            <a:gsLst>
              <a:gs pos="14000">
                <a:srgbClr val="D00086"/>
              </a:gs>
              <a:gs pos="93000">
                <a:srgbClr val="7A004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6973133" y="6393865"/>
            <a:ext cx="4851616" cy="230832"/>
          </a:xfrm>
          <a:prstGeom prst="rect">
            <a:avLst/>
          </a:prstGeom>
          <a:noFill/>
        </p:spPr>
        <p:txBody>
          <a:bodyPr wrap="square" rtlCol="0">
            <a:spAutoFit/>
          </a:bodyPr>
          <a:lstStyle/>
          <a:p>
            <a:pPr algn="ctr"/>
            <a:r>
              <a:rPr lang="en-US" sz="900" b="1" spc="600" dirty="0" smtClean="0">
                <a:solidFill>
                  <a:srgbClr val="09E9E9"/>
                </a:solidFill>
                <a:latin typeface="Sylfaen" panose="010A0502050306030303" pitchFamily="18" charset="0"/>
                <a:ea typeface="Open Sans Extrabold" panose="020B0906030804020204" pitchFamily="34" charset="0"/>
                <a:cs typeface="Open Sans Extrabold" panose="020B0906030804020204" pitchFamily="34" charset="0"/>
              </a:rPr>
              <a:t>ԱՐԴԱՐԱԴԱՏՈՒԹՅԱՆ ԱԿԱԴԵՄԻԱ 2022</a:t>
            </a:r>
            <a:endParaRPr lang="en-IN" sz="900" b="1" spc="600" dirty="0">
              <a:solidFill>
                <a:srgbClr val="09E9E9"/>
              </a:solidFill>
              <a:latin typeface="Sylfaen" panose="010A0502050306030303" pitchFamily="18"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539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294051" y="1011674"/>
            <a:ext cx="7559257" cy="5262979"/>
          </a:xfrm>
          <a:prstGeom prst="rect">
            <a:avLst/>
          </a:prstGeom>
        </p:spPr>
        <p:txBody>
          <a:bodyPr wrap="square">
            <a:spAutoFit/>
          </a:bodyPr>
          <a:lstStyle/>
          <a:p>
            <a:pPr algn="just"/>
            <a:r>
              <a:rPr lang="hy-AM" sz="2100" b="1" dirty="0">
                <a:solidFill>
                  <a:srgbClr val="000000"/>
                </a:solidFill>
                <a:latin typeface="Sylfaen" panose="010A0502050306030303" pitchFamily="18" charset="0"/>
              </a:rPr>
              <a:t>1. Հրապարակայնորեն ահաբեկչությունն արդարացնելը կամ քարոզելը, որը զուգորդվել է ահաբեկչության մղելով, կամ սույն օրենսգրքի 308-րդ, 309-րդ, 310-րդ, 311-րդ, 312-րդ, 315-րդ, 316-րդ կամ 317-րդ հոդվածով նախատեսված հանցանքներ կատարելու հրապարակային կոչը, ինչպես նաև այդպիսի կոչ պարունակող նյութ կամ առարկա </a:t>
            </a:r>
            <a:r>
              <a:rPr lang="hy-AM" sz="2100" b="1" dirty="0" smtClean="0">
                <a:solidFill>
                  <a:srgbClr val="000000"/>
                </a:solidFill>
                <a:latin typeface="Sylfaen" panose="010A0502050306030303" pitchFamily="18" charset="0"/>
              </a:rPr>
              <a:t>տարածելը.</a:t>
            </a:r>
            <a:endParaRPr lang="hy-AM" sz="2100" b="1" dirty="0">
              <a:solidFill>
                <a:srgbClr val="000000"/>
              </a:solidFill>
              <a:latin typeface="Sylfaen" panose="010A0502050306030303" pitchFamily="18" charset="0"/>
            </a:endParaRPr>
          </a:p>
          <a:p>
            <a:pPr algn="just"/>
            <a:r>
              <a:rPr lang="hy-AM" sz="2100" b="1" dirty="0">
                <a:solidFill>
                  <a:srgbClr val="000000"/>
                </a:solidFill>
                <a:latin typeface="Sylfaen" panose="010A0502050306030303" pitchFamily="18" charset="0"/>
              </a:rPr>
              <a:t>2. Սույն հոդվածի 1-ին մասով նախատեսված արարքը, որը կատարվել է</a:t>
            </a:r>
            <a:r>
              <a:rPr lang="hy-AM" sz="2100" b="1" dirty="0" smtClean="0">
                <a:solidFill>
                  <a:srgbClr val="000000"/>
                </a:solidFill>
                <a:latin typeface="Sylfaen" panose="010A0502050306030303" pitchFamily="18" charset="0"/>
              </a:rPr>
              <a:t>՝</a:t>
            </a:r>
            <a:endParaRPr lang="hy-AM" sz="2100" b="1" dirty="0">
              <a:solidFill>
                <a:srgbClr val="000000"/>
              </a:solidFill>
              <a:latin typeface="Sylfaen" panose="010A0502050306030303" pitchFamily="18" charset="0"/>
            </a:endParaRPr>
          </a:p>
          <a:p>
            <a:pPr algn="just"/>
            <a:r>
              <a:rPr lang="hy-AM" sz="2100" b="1" dirty="0">
                <a:solidFill>
                  <a:srgbClr val="000000"/>
                </a:solidFill>
                <a:latin typeface="Sylfaen" panose="010A0502050306030303" pitchFamily="18" charset="0"/>
              </a:rPr>
              <a:t>1) մի խումբ անձանց կողմից նախնական համաձայնությամբ</a:t>
            </a:r>
            <a:r>
              <a:rPr lang="hy-AM" sz="2100" b="1" dirty="0" smtClean="0">
                <a:solidFill>
                  <a:srgbClr val="000000"/>
                </a:solidFill>
                <a:latin typeface="Sylfaen" panose="010A0502050306030303" pitchFamily="18" charset="0"/>
              </a:rPr>
              <a:t>,</a:t>
            </a:r>
            <a:endParaRPr lang="hy-AM" sz="2100" b="1" dirty="0">
              <a:solidFill>
                <a:srgbClr val="000000"/>
              </a:solidFill>
              <a:latin typeface="Sylfaen" panose="010A0502050306030303" pitchFamily="18" charset="0"/>
            </a:endParaRPr>
          </a:p>
          <a:p>
            <a:pPr algn="just"/>
            <a:r>
              <a:rPr lang="hy-AM" sz="2100" b="1" dirty="0">
                <a:solidFill>
                  <a:srgbClr val="000000"/>
                </a:solidFill>
                <a:latin typeface="Sylfaen" panose="010A0502050306030303" pitchFamily="18" charset="0"/>
              </a:rPr>
              <a:t>2) իշխանական կամ ծառայողական լիազորությունները կամ դրանցով պայմանավորված ազդեցությունն օգտագործելով </a:t>
            </a:r>
            <a:r>
              <a:rPr lang="hy-AM" sz="2100" b="1" dirty="0" smtClean="0">
                <a:solidFill>
                  <a:srgbClr val="000000"/>
                </a:solidFill>
                <a:latin typeface="Sylfaen" panose="010A0502050306030303" pitchFamily="18" charset="0"/>
              </a:rPr>
              <a:t>կամ</a:t>
            </a:r>
            <a:endParaRPr lang="hy-AM" sz="2100" b="1" dirty="0">
              <a:solidFill>
                <a:srgbClr val="000000"/>
              </a:solidFill>
              <a:latin typeface="Sylfaen" panose="010A0502050306030303" pitchFamily="18" charset="0"/>
            </a:endParaRPr>
          </a:p>
          <a:p>
            <a:pPr algn="just"/>
            <a:r>
              <a:rPr lang="hy-AM" sz="2100" b="1" dirty="0">
                <a:solidFill>
                  <a:srgbClr val="000000"/>
                </a:solidFill>
                <a:latin typeface="Sylfaen" panose="010A0502050306030303" pitchFamily="18" charset="0"/>
              </a:rPr>
              <a:t>3) հրապարակայնորեն ցուցադրվող ստեղծագործությունների, զանգվածային լրատվության միջոցների կամ տեղեկատվական կամ հաղորդակցական տեխնոլոգիաների </a:t>
            </a:r>
            <a:r>
              <a:rPr lang="hy-AM" sz="2100" b="1" dirty="0" smtClean="0">
                <a:solidFill>
                  <a:srgbClr val="000000"/>
                </a:solidFill>
                <a:latin typeface="Sylfaen" panose="010A0502050306030303" pitchFamily="18" charset="0"/>
              </a:rPr>
              <a:t>օգտագործմամբ</a:t>
            </a:r>
            <a:r>
              <a:rPr lang="hy-AM" sz="2100" b="1" dirty="0">
                <a:solidFill>
                  <a:srgbClr val="000000"/>
                </a:solidFill>
                <a:latin typeface="Sylfaen" panose="010A0502050306030303" pitchFamily="18" charset="0"/>
              </a:rPr>
              <a:t>:</a:t>
            </a:r>
          </a:p>
        </p:txBody>
      </p:sp>
      <p:grpSp>
        <p:nvGrpSpPr>
          <p:cNvPr id="19" name="Group 18"/>
          <p:cNvGrpSpPr/>
          <p:nvPr/>
        </p:nvGrpSpPr>
        <p:grpSpPr>
          <a:xfrm>
            <a:off x="180100" y="1306286"/>
            <a:ext cx="3791009" cy="4681468"/>
            <a:chOff x="626804" y="619125"/>
            <a:chExt cx="5762435"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5" y="619125"/>
              <a:ext cx="5762434" cy="5629022"/>
              <a:chOff x="626805" y="619125"/>
              <a:chExt cx="576243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smtClean="0">
                    <a:solidFill>
                      <a:prstClr val="white"/>
                    </a:solidFill>
                    <a:latin typeface="Agency FB" panose="020B0503020202020204" pitchFamily="34" charset="0"/>
                  </a:rPr>
                  <a:t>0</a:t>
                </a:r>
                <a:r>
                  <a:rPr lang="hy-AM" sz="2800" b="1" dirty="0" smtClean="0">
                    <a:solidFill>
                      <a:prstClr val="white"/>
                    </a:solidFill>
                    <a:latin typeface="Agency FB" panose="020B0503020202020204" pitchFamily="34" charset="0"/>
                  </a:rPr>
                  <a:t>6</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270272" y="2732137"/>
                <a:ext cx="2484064" cy="988166"/>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313</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743020" y="799986"/>
                <a:ext cx="4258401" cy="1665325"/>
              </a:xfrm>
              <a:prstGeom prst="rect">
                <a:avLst/>
              </a:prstGeom>
              <a:noFill/>
            </p:spPr>
            <p:txBody>
              <a:bodyPr wrap="square" rtlCol="0">
                <a:spAutoFit/>
              </a:bodyPr>
              <a:lstStyle/>
              <a:p>
                <a:pPr algn="ctr"/>
                <a:r>
                  <a:rPr lang="hy-AM" sz="1400" b="1" dirty="0">
                    <a:solidFill>
                      <a:srgbClr val="822252"/>
                    </a:solidFill>
                    <a:latin typeface="Sylfaen" panose="010A0502050306030303" pitchFamily="18" charset="0"/>
                  </a:rPr>
                  <a:t>Ահաբեկչությունն արդարացնելը, քարոզելը կամ ահաբեկչություն կատարելու կոչերը, ինչպես նաև այդպիսի կոչեր պարունակող </a:t>
                </a:r>
                <a:r>
                  <a:rPr lang="hy-AM" sz="1400" b="1" dirty="0" smtClean="0">
                    <a:solidFill>
                      <a:srgbClr val="822252"/>
                    </a:solidFill>
                    <a:latin typeface="Sylfaen" panose="010A0502050306030303" pitchFamily="18" charset="0"/>
                  </a:rPr>
                  <a:t>նյութեր </a:t>
                </a:r>
                <a:r>
                  <a:rPr lang="hy-AM" sz="1400" b="1" dirty="0">
                    <a:solidFill>
                      <a:srgbClr val="822252"/>
                    </a:solidFill>
                    <a:latin typeface="Sylfaen" panose="010A0502050306030303" pitchFamily="18" charset="0"/>
                  </a:rPr>
                  <a:t>կամ առարկաներ </a:t>
                </a:r>
                <a:r>
                  <a:rPr lang="hy-AM" sz="1400" b="1" dirty="0" smtClean="0">
                    <a:solidFill>
                      <a:srgbClr val="822252"/>
                    </a:solidFill>
                    <a:latin typeface="Sylfaen" panose="010A0502050306030303" pitchFamily="18" charset="0"/>
                  </a:rPr>
                  <a:t>տարածելը</a:t>
                </a: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34767850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211238" y="703262"/>
            <a:ext cx="7548161" cy="4893647"/>
          </a:xfrm>
          <a:prstGeom prst="rect">
            <a:avLst/>
          </a:prstGeom>
        </p:spPr>
        <p:txBody>
          <a:bodyPr wrap="square">
            <a:spAutoFit/>
          </a:bodyPr>
          <a:lstStyle/>
          <a:p>
            <a:pPr algn="just"/>
            <a:r>
              <a:rPr lang="hy-AM" sz="2400" b="1" dirty="0">
                <a:solidFill>
                  <a:srgbClr val="000000"/>
                </a:solidFill>
                <a:latin typeface="Sylfaen" panose="010A0502050306030303" pitchFamily="18" charset="0"/>
              </a:rPr>
              <a:t>1. Ահաբեկչության մասին սուտ տեղեկություն տարածելը՝</a:t>
            </a:r>
          </a:p>
          <a:p>
            <a:pPr algn="just"/>
            <a:r>
              <a:rPr lang="hy-AM" sz="2400" b="1" dirty="0" smtClean="0">
                <a:solidFill>
                  <a:srgbClr val="000000"/>
                </a:solidFill>
                <a:latin typeface="Sylfaen" panose="010A0502050306030303" pitchFamily="18" charset="0"/>
              </a:rPr>
              <a:t>2</a:t>
            </a:r>
            <a:r>
              <a:rPr lang="hy-AM" sz="2400" b="1" dirty="0">
                <a:solidFill>
                  <a:srgbClr val="000000"/>
                </a:solidFill>
                <a:latin typeface="Sylfaen" panose="010A0502050306030303" pitchFamily="18" charset="0"/>
              </a:rPr>
              <a:t>. Սույն հոդվածի 1-ին մասով նախատեսված արարքը, որը</a:t>
            </a:r>
            <a:r>
              <a:rPr lang="hy-AM" sz="2400" b="1" dirty="0" smtClean="0">
                <a:solidFill>
                  <a:srgbClr val="000000"/>
                </a:solidFill>
                <a:latin typeface="Sylfaen" panose="010A0502050306030303" pitchFamily="18" charset="0"/>
              </a:rPr>
              <a:t>`</a:t>
            </a:r>
            <a:endParaRPr lang="hy-AM" sz="2400" b="1" dirty="0">
              <a:solidFill>
                <a:srgbClr val="000000"/>
              </a:solidFill>
              <a:latin typeface="Sylfaen" panose="010A0502050306030303" pitchFamily="18" charset="0"/>
            </a:endParaRPr>
          </a:p>
          <a:p>
            <a:pPr algn="just"/>
            <a:r>
              <a:rPr lang="hy-AM" sz="2400" b="1" dirty="0">
                <a:solidFill>
                  <a:srgbClr val="000000"/>
                </a:solidFill>
                <a:latin typeface="Sylfaen" panose="010A0502050306030303" pitchFamily="18" charset="0"/>
              </a:rPr>
              <a:t>1) անզգուշությամբ առաջացրել է խոշոր չափերի գույքային վնաս կամ հանրային կամ պետական նշանակության միջոցառման խափանում, հիմնարկի կամ կազմակերպության գործունեության կազմալուծում կամ այլ ծանր հետևանք </a:t>
            </a:r>
            <a:r>
              <a:rPr lang="hy-AM" sz="2400" b="1" dirty="0" smtClean="0">
                <a:solidFill>
                  <a:srgbClr val="000000"/>
                </a:solidFill>
                <a:latin typeface="Sylfaen" panose="010A0502050306030303" pitchFamily="18" charset="0"/>
              </a:rPr>
              <a:t>կամ</a:t>
            </a:r>
            <a:endParaRPr lang="hy-AM" sz="2400" b="1" dirty="0">
              <a:solidFill>
                <a:srgbClr val="000000"/>
              </a:solidFill>
              <a:latin typeface="Sylfaen" panose="010A0502050306030303" pitchFamily="18" charset="0"/>
            </a:endParaRPr>
          </a:p>
          <a:p>
            <a:pPr algn="just"/>
            <a:r>
              <a:rPr lang="hy-AM" sz="2400" b="1" dirty="0">
                <a:solidFill>
                  <a:srgbClr val="000000"/>
                </a:solidFill>
                <a:latin typeface="Sylfaen" panose="010A0502050306030303" pitchFamily="18" charset="0"/>
              </a:rPr>
              <a:t>2) կատարվել է հրապարակայնորեն ցուցադրվող ստեղծագործությունների, զանգվածային լրատվության միջոցների կամ տեղեկատվական կամ հաղորդակցական տեխնոլոգիաների </a:t>
            </a:r>
            <a:r>
              <a:rPr lang="hy-AM" sz="2400" b="1" dirty="0" smtClean="0">
                <a:solidFill>
                  <a:srgbClr val="000000"/>
                </a:solidFill>
                <a:latin typeface="Sylfaen" panose="010A0502050306030303" pitchFamily="18" charset="0"/>
              </a:rPr>
              <a:t>օգտագործմամբ:</a:t>
            </a:r>
            <a:endParaRPr lang="hy-AM" sz="2400" b="1" dirty="0">
              <a:solidFill>
                <a:srgbClr val="000000"/>
              </a:solidFill>
              <a:latin typeface="Sylfaen" panose="010A0502050306030303" pitchFamily="18" charset="0"/>
            </a:endParaRPr>
          </a:p>
        </p:txBody>
      </p:sp>
      <p:grpSp>
        <p:nvGrpSpPr>
          <p:cNvPr id="19" name="Group 18"/>
          <p:cNvGrpSpPr/>
          <p:nvPr/>
        </p:nvGrpSpPr>
        <p:grpSpPr>
          <a:xfrm>
            <a:off x="180100" y="1375954"/>
            <a:ext cx="3799717" cy="4611800"/>
            <a:chOff x="626804" y="619125"/>
            <a:chExt cx="5762435"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5" y="619125"/>
              <a:ext cx="5762434" cy="5629022"/>
              <a:chOff x="626805" y="619125"/>
              <a:chExt cx="576243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smtClean="0">
                    <a:solidFill>
                      <a:prstClr val="white"/>
                    </a:solidFill>
                    <a:latin typeface="Agency FB" panose="020B0503020202020204" pitchFamily="34" charset="0"/>
                  </a:rPr>
                  <a:t>0</a:t>
                </a:r>
                <a:r>
                  <a:rPr lang="hy-AM" sz="2800" b="1" dirty="0" smtClean="0">
                    <a:solidFill>
                      <a:prstClr val="white"/>
                    </a:solidFill>
                    <a:latin typeface="Agency FB" panose="020B0503020202020204" pitchFamily="34" charset="0"/>
                  </a:rPr>
                  <a:t>7</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278048" y="2722376"/>
                <a:ext cx="2271809" cy="1314819"/>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314</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904706" y="816008"/>
                <a:ext cx="3776889" cy="1897096"/>
              </a:xfrm>
              <a:prstGeom prst="rect">
                <a:avLst/>
              </a:prstGeom>
              <a:noFill/>
            </p:spPr>
            <p:txBody>
              <a:bodyPr wrap="square" rtlCol="0">
                <a:spAutoFit/>
              </a:bodyPr>
              <a:lstStyle/>
              <a:p>
                <a:pPr algn="ctr"/>
                <a:r>
                  <a:rPr lang="hy-AM" sz="1900" b="1" dirty="0" smtClean="0">
                    <a:solidFill>
                      <a:srgbClr val="822252"/>
                    </a:solidFill>
                    <a:latin typeface="Sylfaen" panose="010A0502050306030303" pitchFamily="18" charset="0"/>
                  </a:rPr>
                  <a:t>Ահաբեկչության </a:t>
                </a:r>
                <a:r>
                  <a:rPr lang="hy-AM" sz="1900" b="1" dirty="0">
                    <a:solidFill>
                      <a:srgbClr val="822252"/>
                    </a:solidFill>
                    <a:latin typeface="Sylfaen" panose="010A0502050306030303" pitchFamily="18" charset="0"/>
                  </a:rPr>
                  <a:t>մասին սուտ տեղեկություններ </a:t>
                </a:r>
                <a:r>
                  <a:rPr lang="hy-AM" sz="1900" b="1" dirty="0" smtClean="0">
                    <a:solidFill>
                      <a:srgbClr val="822252"/>
                    </a:solidFill>
                    <a:latin typeface="Sylfaen" panose="010A0502050306030303" pitchFamily="18" charset="0"/>
                  </a:rPr>
                  <a:t>տարածելը</a:t>
                </a:r>
              </a:p>
              <a:p>
                <a:pPr algn="ctr"/>
                <a:r>
                  <a:rPr lang="en-US" sz="1900" b="1" i="1" dirty="0" smtClean="0">
                    <a:solidFill>
                      <a:srgbClr val="822252"/>
                    </a:solidFill>
                    <a:latin typeface="Sylfaen" panose="010A0502050306030303" pitchFamily="18" charset="0"/>
                  </a:rPr>
                  <a:t>(</a:t>
                </a:r>
                <a:r>
                  <a:rPr lang="hy-AM" sz="1900" b="1" i="1" dirty="0" smtClean="0">
                    <a:solidFill>
                      <a:srgbClr val="822252"/>
                    </a:solidFill>
                    <a:latin typeface="Sylfaen" panose="010A0502050306030303" pitchFamily="18" charset="0"/>
                  </a:rPr>
                  <a:t>նոր հոդված</a:t>
                </a:r>
                <a:r>
                  <a:rPr lang="en-US" sz="1900" b="1" i="1" dirty="0" smtClean="0">
                    <a:solidFill>
                      <a:srgbClr val="822252"/>
                    </a:solidFill>
                    <a:latin typeface="Sylfaen" panose="010A0502050306030303" pitchFamily="18" charset="0"/>
                  </a:rPr>
                  <a:t>)</a:t>
                </a:r>
                <a:endParaRPr lang="en-IN" sz="1900" b="1" i="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
        <p:nvSpPr>
          <p:cNvPr id="16" name="Rectangle: Rounded Corners 15">
            <a:extLst>
              <a:ext uri="{FF2B5EF4-FFF2-40B4-BE49-F238E27FC236}">
                <a16:creationId xmlns="" xmlns:a16="http://schemas.microsoft.com/office/drawing/2014/main" id="{B0962F8C-5F10-447C-9C7F-4B527981C513}"/>
              </a:ext>
            </a:extLst>
          </p:cNvPr>
          <p:cNvSpPr/>
          <p:nvPr/>
        </p:nvSpPr>
        <p:spPr>
          <a:xfrm>
            <a:off x="4545874" y="6027608"/>
            <a:ext cx="6905897" cy="562490"/>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y-AM" sz="2400" b="1" dirty="0" smtClean="0">
                <a:solidFill>
                  <a:prstClr val="white"/>
                </a:solidFill>
                <a:latin typeface="Sylfaen" panose="010A0502050306030303" pitchFamily="18" charset="0"/>
              </a:rPr>
              <a:t>Հոդվածը նորություն է ՀՀ քրեական օրենսգրքում</a:t>
            </a:r>
            <a:endParaRPr lang="en-IN" sz="2400" b="1" dirty="0">
              <a:solidFill>
                <a:prstClr val="white"/>
              </a:solidFill>
              <a:latin typeface="Sylfaen" panose="010A0502050306030303" pitchFamily="18" charset="0"/>
            </a:endParaRPr>
          </a:p>
        </p:txBody>
      </p:sp>
    </p:spTree>
    <p:extLst>
      <p:ext uri="{BB962C8B-B14F-4D97-AF65-F5344CB8AC3E}">
        <p14:creationId xmlns:p14="http://schemas.microsoft.com/office/powerpoint/2010/main" val="202597648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157499" y="380888"/>
            <a:ext cx="7723325" cy="6186309"/>
          </a:xfrm>
          <a:prstGeom prst="rect">
            <a:avLst/>
          </a:prstGeom>
        </p:spPr>
        <p:txBody>
          <a:bodyPr wrap="square">
            <a:spAutoFit/>
          </a:bodyPr>
          <a:lstStyle/>
          <a:p>
            <a:pPr algn="just"/>
            <a:r>
              <a:rPr lang="hy-AM" b="1" dirty="0">
                <a:solidFill>
                  <a:srgbClr val="000000"/>
                </a:solidFill>
                <a:latin typeface="Sylfaen" panose="010A0502050306030303" pitchFamily="18" charset="0"/>
              </a:rPr>
              <a:t>1. Անձին պատանդ վերցնելը կամ պատանդ պահելը, որը կատարվել է պատանդին ազատելու պայմանով պետությանը, կազմակերպությանը կամ քաղաքացուն որևէ գործողություն կատարելուն կամ որևէ գործողություն կատարելուց ձեռնպահ մնալուն հարկադրելու </a:t>
            </a:r>
            <a:r>
              <a:rPr lang="hy-AM" b="1" dirty="0" smtClean="0">
                <a:solidFill>
                  <a:srgbClr val="000000"/>
                </a:solidFill>
                <a:latin typeface="Sylfaen" panose="010A0502050306030303" pitchFamily="18" charset="0"/>
              </a:rPr>
              <a:t>նպատակով</a:t>
            </a:r>
            <a:r>
              <a:rPr lang="hy-AM" b="1" dirty="0">
                <a:solidFill>
                  <a:srgbClr val="000000"/>
                </a:solidFill>
                <a:latin typeface="Sylfaen" panose="010A0502050306030303" pitchFamily="18" charset="0"/>
              </a:rPr>
              <a:t>.</a:t>
            </a:r>
          </a:p>
          <a:p>
            <a:pPr algn="just"/>
            <a:r>
              <a:rPr lang="hy-AM" b="1" dirty="0">
                <a:solidFill>
                  <a:srgbClr val="000000"/>
                </a:solidFill>
                <a:latin typeface="Sylfaen" panose="010A0502050306030303" pitchFamily="18" charset="0"/>
              </a:rPr>
              <a:t>2. Նույն արարքը, որը կատարվել է</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1) մի խումբ անձանց կողմից նախնական համաձայնությամբ</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2) կյանքի կամ առողջության համար վտանգավոր բռնություն գործադրելով</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3) զենք կամ որպես զենք օգտագործվող առարկաներ գործադրելով</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4) ակնհայտ անչափահասի նկատմամբ</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5) ակնհայտ հղի կնոջ նկատմամբ</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6) ակնհայտ անօգնական վիճակում գտնվող անձի նկատմամբ</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7) երկու կամ ավելի անձանց </a:t>
            </a:r>
            <a:r>
              <a:rPr lang="hy-AM" b="1" dirty="0" smtClean="0">
                <a:solidFill>
                  <a:srgbClr val="000000"/>
                </a:solidFill>
                <a:latin typeface="Sylfaen" panose="010A0502050306030303" pitchFamily="18" charset="0"/>
              </a:rPr>
              <a:t>նկատմամբ</a:t>
            </a:r>
            <a:r>
              <a:rPr lang="hy-AM" b="1" dirty="0">
                <a:solidFill>
                  <a:srgbClr val="000000"/>
                </a:solidFill>
                <a:latin typeface="Sylfaen" panose="010A0502050306030303" pitchFamily="18" charset="0"/>
              </a:rPr>
              <a:t>.</a:t>
            </a:r>
          </a:p>
          <a:p>
            <a:pPr algn="just"/>
            <a:r>
              <a:rPr lang="hy-AM" b="1" dirty="0">
                <a:solidFill>
                  <a:srgbClr val="000000"/>
                </a:solidFill>
                <a:latin typeface="Sylfaen" panose="010A0502050306030303" pitchFamily="18" charset="0"/>
              </a:rPr>
              <a:t>3. Սույն հոդվածի առաջին կամ երկրորդ մասով նախատեսված արարքները, որոնք</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1) կատարվել են կազմակերպված խմբի կողմից</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2) անզգուշությամբ առաջացրել են մարդու մահ կամ այլ ծանր </a:t>
            </a:r>
            <a:r>
              <a:rPr lang="hy-AM" b="1" dirty="0" smtClean="0">
                <a:solidFill>
                  <a:srgbClr val="000000"/>
                </a:solidFill>
                <a:latin typeface="Sylfaen" panose="010A0502050306030303" pitchFamily="18" charset="0"/>
              </a:rPr>
              <a:t>հետևանքներ</a:t>
            </a:r>
            <a:r>
              <a:rPr lang="hy-AM" b="1" dirty="0">
                <a:solidFill>
                  <a:srgbClr val="000000"/>
                </a:solidFill>
                <a:latin typeface="Sylfaen" panose="010A0502050306030303" pitchFamily="18" charset="0"/>
              </a:rPr>
              <a:t>.</a:t>
            </a:r>
          </a:p>
          <a:p>
            <a:pPr algn="just"/>
            <a:r>
              <a:rPr lang="hy-AM" b="1" dirty="0">
                <a:solidFill>
                  <a:srgbClr val="000000"/>
                </a:solidFill>
                <a:latin typeface="Sylfaen" panose="010A0502050306030303" pitchFamily="18" charset="0"/>
              </a:rPr>
              <a:t>4. Իր պահանջներից հրաժարված և պատանդին կամովին ազատ արձակած անձն ազատվում է քրեական պատասխանատվությունից, եթե նրա գործողություններն այլ հանցակազմ չեն պարունակում:</a:t>
            </a:r>
            <a:endParaRPr lang="en-US" b="1" dirty="0">
              <a:solidFill>
                <a:prstClr val="black"/>
              </a:solidFill>
              <a:latin typeface="Sylfaen" panose="010A0502050306030303" pitchFamily="18" charset="0"/>
            </a:endParaRPr>
          </a:p>
        </p:txBody>
      </p:sp>
      <p:grpSp>
        <p:nvGrpSpPr>
          <p:cNvPr id="19" name="Group 18"/>
          <p:cNvGrpSpPr/>
          <p:nvPr/>
        </p:nvGrpSpPr>
        <p:grpSpPr>
          <a:xfrm>
            <a:off x="180100" y="1384663"/>
            <a:ext cx="3739409" cy="4603092"/>
            <a:chOff x="626803" y="619125"/>
            <a:chExt cx="5762436"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5" y="619125"/>
              <a:ext cx="5762434" cy="5629022"/>
              <a:chOff x="626805" y="619125"/>
              <a:chExt cx="576243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08</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3152" y="2623974"/>
                <a:ext cx="2346748"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218</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1063201" y="1006682"/>
                <a:ext cx="3491736" cy="1016208"/>
              </a:xfrm>
              <a:prstGeom prst="rect">
                <a:avLst/>
              </a:prstGeom>
              <a:noFill/>
            </p:spPr>
            <p:txBody>
              <a:bodyPr wrap="square" rtlCol="0">
                <a:spAutoFit/>
              </a:bodyPr>
              <a:lstStyle/>
              <a:p>
                <a:pPr algn="ctr"/>
                <a:r>
                  <a:rPr lang="hy-AM" sz="2400" b="1" dirty="0" smtClean="0">
                    <a:solidFill>
                      <a:srgbClr val="822252"/>
                    </a:solidFill>
                    <a:latin typeface="Sylfaen" panose="010A0502050306030303" pitchFamily="18" charset="0"/>
                  </a:rPr>
                  <a:t>Պատանդ վերցնելը</a:t>
                </a:r>
                <a:endParaRPr lang="en-IN" sz="24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cxnSp>
        <p:nvCxnSpPr>
          <p:cNvPr id="20" name="Straight Connector 19"/>
          <p:cNvCxnSpPr/>
          <p:nvPr/>
        </p:nvCxnSpPr>
        <p:spPr>
          <a:xfrm>
            <a:off x="4484914" y="3575942"/>
            <a:ext cx="10014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58491" y="1088571"/>
            <a:ext cx="2081349" cy="305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270121" y="2518617"/>
            <a:ext cx="749808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16389" y="844731"/>
            <a:ext cx="3640182" cy="870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84914" y="3319039"/>
            <a:ext cx="10014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484914" y="3867680"/>
            <a:ext cx="10014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258491" y="2769326"/>
            <a:ext cx="1375955" cy="61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270121" y="4152844"/>
            <a:ext cx="4142359" cy="251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7776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3966903" y="380888"/>
            <a:ext cx="8063040" cy="6247864"/>
          </a:xfrm>
          <a:prstGeom prst="rect">
            <a:avLst/>
          </a:prstGeom>
        </p:spPr>
        <p:txBody>
          <a:bodyPr wrap="square">
            <a:spAutoFit/>
          </a:bodyPr>
          <a:lstStyle/>
          <a:p>
            <a:pPr algn="just"/>
            <a:r>
              <a:rPr lang="hy-AM" sz="1600" b="1" dirty="0">
                <a:solidFill>
                  <a:srgbClr val="000000"/>
                </a:solidFill>
                <a:latin typeface="Sylfaen" panose="010A0502050306030303" pitchFamily="18" charset="0"/>
              </a:rPr>
              <a:t>1. Անձին պատանդ վերցնելը կամ պատանդ պահելը, որը կատարվել է պատանդին ազատելու պայմանով </a:t>
            </a:r>
            <a:r>
              <a:rPr lang="hy-AM" sz="1600" b="1" dirty="0">
                <a:solidFill>
                  <a:srgbClr val="FF0000"/>
                </a:solidFill>
                <a:latin typeface="Sylfaen" panose="010A0502050306030303" pitchFamily="18" charset="0"/>
              </a:rPr>
              <a:t>հանրային իշխանության ներկայացուցչին, պետական կամ հանրային ծառայողին կամ միջազգային կազմակերպության ներկայացուցչին կամ այլ կազմակերպությունում աշխատող անձին պաշտոնեական կամ ծառայողական գործունեության հետ կապված </a:t>
            </a:r>
            <a:r>
              <a:rPr lang="hy-AM" sz="1600" b="1" dirty="0">
                <a:solidFill>
                  <a:srgbClr val="000000"/>
                </a:solidFill>
                <a:latin typeface="Sylfaen" panose="010A0502050306030303" pitchFamily="18" charset="0"/>
              </a:rPr>
              <a:t>արարք կատարելուն կամ այդպիսի արարք կատարելուց ձեռնպահ մնալուն հարկադրելու </a:t>
            </a:r>
            <a:r>
              <a:rPr lang="hy-AM" sz="1600" b="1" dirty="0" smtClean="0">
                <a:solidFill>
                  <a:srgbClr val="000000"/>
                </a:solidFill>
                <a:latin typeface="Sylfaen" panose="010A0502050306030303" pitchFamily="18" charset="0"/>
              </a:rPr>
              <a:t>նպատակով</a:t>
            </a:r>
            <a:r>
              <a:rPr lang="hy-AM" sz="1600" b="1" dirty="0">
                <a:solidFill>
                  <a:srgbClr val="000000"/>
                </a:solidFill>
                <a:latin typeface="Sylfaen" panose="010A0502050306030303" pitchFamily="18" charset="0"/>
              </a:rPr>
              <a:t>.</a:t>
            </a:r>
          </a:p>
          <a:p>
            <a:pPr algn="just"/>
            <a:r>
              <a:rPr lang="hy-AM" sz="1600" b="1" dirty="0">
                <a:solidFill>
                  <a:srgbClr val="000000"/>
                </a:solidFill>
                <a:latin typeface="Sylfaen" panose="010A0502050306030303" pitchFamily="18" charset="0"/>
              </a:rPr>
              <a:t>2. Սույն հոդվածի 1-ին մասով նախատեսված արարքը, որը կատարվել է</a:t>
            </a:r>
            <a:r>
              <a:rPr lang="hy-AM" sz="1600" b="1" dirty="0" smtClean="0">
                <a:solidFill>
                  <a:srgbClr val="000000"/>
                </a:solidFill>
                <a:latin typeface="Sylfaen" panose="010A0502050306030303" pitchFamily="18" charset="0"/>
              </a:rPr>
              <a:t>՝</a:t>
            </a:r>
            <a:endParaRPr lang="hy-AM" sz="1600" b="1" dirty="0">
              <a:solidFill>
                <a:srgbClr val="000000"/>
              </a:solidFill>
              <a:latin typeface="Sylfaen" panose="010A0502050306030303" pitchFamily="18" charset="0"/>
            </a:endParaRPr>
          </a:p>
          <a:p>
            <a:pPr algn="just"/>
            <a:r>
              <a:rPr lang="hy-AM" sz="1600" b="1" dirty="0">
                <a:solidFill>
                  <a:srgbClr val="000000"/>
                </a:solidFill>
                <a:latin typeface="Sylfaen" panose="010A0502050306030303" pitchFamily="18" charset="0"/>
              </a:rPr>
              <a:t>1) հղի կնոջ նկատմամբ</a:t>
            </a:r>
            <a:r>
              <a:rPr lang="hy-AM" sz="1600" b="1" dirty="0" smtClean="0">
                <a:solidFill>
                  <a:srgbClr val="000000"/>
                </a:solidFill>
                <a:latin typeface="Sylfaen" panose="010A0502050306030303" pitchFamily="18" charset="0"/>
              </a:rPr>
              <a:t>,</a:t>
            </a:r>
            <a:endParaRPr lang="hy-AM" sz="1600" b="1" dirty="0">
              <a:solidFill>
                <a:srgbClr val="000000"/>
              </a:solidFill>
              <a:latin typeface="Sylfaen" panose="010A0502050306030303" pitchFamily="18" charset="0"/>
            </a:endParaRPr>
          </a:p>
          <a:p>
            <a:pPr algn="just"/>
            <a:r>
              <a:rPr lang="hy-AM" sz="1600" b="1" dirty="0">
                <a:solidFill>
                  <a:srgbClr val="000000"/>
                </a:solidFill>
                <a:latin typeface="Sylfaen" panose="010A0502050306030303" pitchFamily="18" charset="0"/>
              </a:rPr>
              <a:t>2) անօգնական վիճակում գտնվողի նկատմամբ</a:t>
            </a:r>
            <a:r>
              <a:rPr lang="hy-AM" sz="1600" b="1" dirty="0" smtClean="0">
                <a:solidFill>
                  <a:srgbClr val="000000"/>
                </a:solidFill>
                <a:latin typeface="Sylfaen" panose="010A0502050306030303" pitchFamily="18" charset="0"/>
              </a:rPr>
              <a:t>,</a:t>
            </a:r>
            <a:endParaRPr lang="hy-AM" sz="1600" b="1" dirty="0">
              <a:solidFill>
                <a:srgbClr val="000000"/>
              </a:solidFill>
              <a:latin typeface="Sylfaen" panose="010A0502050306030303" pitchFamily="18" charset="0"/>
            </a:endParaRPr>
          </a:p>
          <a:p>
            <a:pPr algn="just"/>
            <a:r>
              <a:rPr lang="hy-AM" sz="1600" b="1" dirty="0">
                <a:solidFill>
                  <a:srgbClr val="000000"/>
                </a:solidFill>
                <a:latin typeface="Sylfaen" panose="010A0502050306030303" pitchFamily="18" charset="0"/>
              </a:rPr>
              <a:t>3) անչափահասի նկատմամբ</a:t>
            </a:r>
            <a:r>
              <a:rPr lang="hy-AM" sz="1600" b="1" dirty="0" smtClean="0">
                <a:solidFill>
                  <a:srgbClr val="000000"/>
                </a:solidFill>
                <a:latin typeface="Sylfaen" panose="010A0502050306030303" pitchFamily="18" charset="0"/>
              </a:rPr>
              <a:t>,</a:t>
            </a:r>
            <a:endParaRPr lang="hy-AM" sz="1600" b="1" dirty="0">
              <a:solidFill>
                <a:srgbClr val="000000"/>
              </a:solidFill>
              <a:latin typeface="Sylfaen" panose="010A0502050306030303" pitchFamily="18" charset="0"/>
            </a:endParaRPr>
          </a:p>
          <a:p>
            <a:pPr algn="just"/>
            <a:r>
              <a:rPr lang="hy-AM" sz="1600" b="1" dirty="0">
                <a:solidFill>
                  <a:srgbClr val="000000"/>
                </a:solidFill>
                <a:latin typeface="Sylfaen" panose="010A0502050306030303" pitchFamily="18" charset="0"/>
              </a:rPr>
              <a:t>4) մի խումբ անձանց կողմից նախնական համաձայնությամբ </a:t>
            </a:r>
            <a:r>
              <a:rPr lang="hy-AM" sz="1600" b="1" dirty="0" smtClean="0">
                <a:solidFill>
                  <a:srgbClr val="000000"/>
                </a:solidFill>
                <a:latin typeface="Sylfaen" panose="010A0502050306030303" pitchFamily="18" charset="0"/>
              </a:rPr>
              <a:t>կամ</a:t>
            </a:r>
            <a:endParaRPr lang="hy-AM" sz="1600" b="1" dirty="0">
              <a:solidFill>
                <a:srgbClr val="000000"/>
              </a:solidFill>
              <a:latin typeface="Sylfaen" panose="010A0502050306030303" pitchFamily="18" charset="0"/>
            </a:endParaRPr>
          </a:p>
          <a:p>
            <a:pPr algn="just"/>
            <a:r>
              <a:rPr lang="hy-AM" sz="1600" b="1" dirty="0">
                <a:solidFill>
                  <a:srgbClr val="000000"/>
                </a:solidFill>
                <a:latin typeface="Sylfaen" panose="010A0502050306030303" pitchFamily="18" charset="0"/>
              </a:rPr>
              <a:t>5) զենքի կամ </a:t>
            </a:r>
            <a:r>
              <a:rPr lang="hy-AM" sz="1600" b="1" dirty="0">
                <a:solidFill>
                  <a:srgbClr val="FF0000"/>
                </a:solidFill>
                <a:latin typeface="Sylfaen" panose="010A0502050306030303" pitchFamily="18" charset="0"/>
              </a:rPr>
              <a:t>մարմնական վնասվածք պատճառելու համար նախապես պատրաստված կամ հարմարեցված առարկայի կամ միջոցի </a:t>
            </a:r>
            <a:r>
              <a:rPr lang="hy-AM" sz="1600" b="1" dirty="0" smtClean="0">
                <a:solidFill>
                  <a:srgbClr val="FF0000"/>
                </a:solidFill>
                <a:latin typeface="Sylfaen" panose="010A0502050306030303" pitchFamily="18" charset="0"/>
              </a:rPr>
              <a:t>գործադրմամբ</a:t>
            </a:r>
            <a:r>
              <a:rPr lang="hy-AM" sz="1600" b="1" dirty="0">
                <a:solidFill>
                  <a:srgbClr val="FF0000"/>
                </a:solidFill>
                <a:latin typeface="Sylfaen" panose="010A0502050306030303" pitchFamily="18" charset="0"/>
              </a:rPr>
              <a:t>.</a:t>
            </a:r>
          </a:p>
          <a:p>
            <a:pPr algn="just"/>
            <a:r>
              <a:rPr lang="hy-AM" sz="1600" b="1" dirty="0">
                <a:solidFill>
                  <a:srgbClr val="000000"/>
                </a:solidFill>
                <a:latin typeface="Sylfaen" panose="010A0502050306030303" pitchFamily="18" charset="0"/>
              </a:rPr>
              <a:t>3. Սույն հոդվածի 1-ին կամ 2-րդ մասով նախատեսված արարքը, որը</a:t>
            </a:r>
            <a:r>
              <a:rPr lang="hy-AM" sz="1600" b="1" dirty="0" smtClean="0">
                <a:solidFill>
                  <a:srgbClr val="000000"/>
                </a:solidFill>
                <a:latin typeface="Sylfaen" panose="010A0502050306030303" pitchFamily="18" charset="0"/>
              </a:rPr>
              <a:t>՝</a:t>
            </a:r>
            <a:endParaRPr lang="hy-AM" sz="1600" b="1" dirty="0">
              <a:solidFill>
                <a:srgbClr val="000000"/>
              </a:solidFill>
              <a:latin typeface="Sylfaen" panose="010A0502050306030303" pitchFamily="18" charset="0"/>
            </a:endParaRPr>
          </a:p>
          <a:p>
            <a:pPr algn="just"/>
            <a:r>
              <a:rPr lang="hy-AM" sz="1600" b="1" dirty="0">
                <a:solidFill>
                  <a:srgbClr val="000000"/>
                </a:solidFill>
                <a:latin typeface="Sylfaen" panose="010A0502050306030303" pitchFamily="18" charset="0"/>
              </a:rPr>
              <a:t>1) կատարվել է հանցավոր կազմակերպության կողմից </a:t>
            </a:r>
            <a:r>
              <a:rPr lang="hy-AM" sz="1600" b="1" dirty="0" smtClean="0">
                <a:solidFill>
                  <a:srgbClr val="000000"/>
                </a:solidFill>
                <a:latin typeface="Sylfaen" panose="010A0502050306030303" pitchFamily="18" charset="0"/>
              </a:rPr>
              <a:t>կամ</a:t>
            </a:r>
            <a:endParaRPr lang="hy-AM" sz="1600" b="1" dirty="0">
              <a:solidFill>
                <a:srgbClr val="000000"/>
              </a:solidFill>
              <a:latin typeface="Sylfaen" panose="010A0502050306030303" pitchFamily="18" charset="0"/>
            </a:endParaRPr>
          </a:p>
          <a:p>
            <a:pPr algn="just"/>
            <a:r>
              <a:rPr lang="hy-AM" sz="1600" b="1" dirty="0">
                <a:solidFill>
                  <a:srgbClr val="000000"/>
                </a:solidFill>
                <a:latin typeface="Sylfaen" panose="010A0502050306030303" pitchFamily="18" charset="0"/>
              </a:rPr>
              <a:t>2) անզգուշությամբ առաջացրել է մարդու մահ, </a:t>
            </a:r>
            <a:r>
              <a:rPr lang="hy-AM" sz="1600" b="1" dirty="0">
                <a:solidFill>
                  <a:srgbClr val="FF0000"/>
                </a:solidFill>
                <a:latin typeface="Sylfaen" panose="010A0502050306030303" pitchFamily="18" charset="0"/>
              </a:rPr>
              <a:t>առողջությանը ծանր վնասի պատճառում, զանգվածային անկարգություններ, միջազգային հարաբերություններում բարդացում կամ հակամարտություն, առանձնապես խոշոր չափերի գույքային վնաս </a:t>
            </a:r>
            <a:r>
              <a:rPr lang="hy-AM" sz="1600" b="1" dirty="0">
                <a:solidFill>
                  <a:srgbClr val="000000"/>
                </a:solidFill>
                <a:latin typeface="Sylfaen" panose="010A0502050306030303" pitchFamily="18" charset="0"/>
              </a:rPr>
              <a:t>կամ այլ ծանր </a:t>
            </a:r>
            <a:r>
              <a:rPr lang="hy-AM" sz="1600" b="1" dirty="0" smtClean="0">
                <a:solidFill>
                  <a:srgbClr val="000000"/>
                </a:solidFill>
                <a:latin typeface="Sylfaen" panose="010A0502050306030303" pitchFamily="18" charset="0"/>
              </a:rPr>
              <a:t>հետևանք</a:t>
            </a:r>
            <a:r>
              <a:rPr lang="hy-AM" sz="1600" b="1" dirty="0">
                <a:solidFill>
                  <a:srgbClr val="000000"/>
                </a:solidFill>
                <a:latin typeface="Sylfaen" panose="010A0502050306030303" pitchFamily="18" charset="0"/>
              </a:rPr>
              <a:t>.</a:t>
            </a:r>
          </a:p>
          <a:p>
            <a:pPr algn="just"/>
            <a:r>
              <a:rPr lang="hy-AM" sz="1600" b="1" dirty="0">
                <a:solidFill>
                  <a:srgbClr val="000000"/>
                </a:solidFill>
                <a:latin typeface="Sylfaen" panose="010A0502050306030303" pitchFamily="18" charset="0"/>
              </a:rPr>
              <a:t>4. Իր պահանջներից հրաժարված և պատանդին կամովին ազատ արձակած անձն ազատվում է </a:t>
            </a:r>
            <a:r>
              <a:rPr lang="hy-AM" sz="1600" b="1" dirty="0">
                <a:solidFill>
                  <a:srgbClr val="FF0000"/>
                </a:solidFill>
                <a:latin typeface="Sylfaen" panose="010A0502050306030303" pitchFamily="18" charset="0"/>
              </a:rPr>
              <a:t>սույն հոդվածով նախատեսված քրեական պատասխանատվությունից, եթե նա նախկինում չի ազատվել քրեական պատասխանատվությունից սույն հոդվածով կամ սույն օրենսգրքի 316-րդ հոդվածով նախատեսված հիմքով: </a:t>
            </a:r>
            <a:r>
              <a:rPr lang="hy-AM" sz="1600" b="1" dirty="0">
                <a:solidFill>
                  <a:srgbClr val="000000"/>
                </a:solidFill>
                <a:latin typeface="Sylfaen" panose="010A0502050306030303" pitchFamily="18" charset="0"/>
              </a:rPr>
              <a:t>Եթե անձի փաստացի կատարած արարքն այլ հանցակազմ է պարունակում, ապա նա ենթակա է քրեական պատասխանատվության այդ հանցագործության համար:</a:t>
            </a:r>
            <a:endParaRPr lang="en-US" sz="1600" b="1" dirty="0">
              <a:solidFill>
                <a:prstClr val="black"/>
              </a:solidFill>
              <a:latin typeface="Sylfaen" panose="010A0502050306030303" pitchFamily="18" charset="0"/>
            </a:endParaRPr>
          </a:p>
        </p:txBody>
      </p:sp>
      <p:grpSp>
        <p:nvGrpSpPr>
          <p:cNvPr id="19" name="Group 18"/>
          <p:cNvGrpSpPr/>
          <p:nvPr/>
        </p:nvGrpSpPr>
        <p:grpSpPr>
          <a:xfrm>
            <a:off x="180100" y="1384663"/>
            <a:ext cx="3739409" cy="4603092"/>
            <a:chOff x="626803" y="619125"/>
            <a:chExt cx="5762436"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5" y="619125"/>
              <a:ext cx="5762434" cy="5629022"/>
              <a:chOff x="626805" y="619125"/>
              <a:chExt cx="576243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08</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3152" y="2623974"/>
                <a:ext cx="2346748"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 </a:t>
                </a:r>
                <a:r>
                  <a:rPr lang="hy-AM" sz="1600" dirty="0" smtClean="0">
                    <a:solidFill>
                      <a:srgbClr val="8F2D56"/>
                    </a:solidFill>
                  </a:rPr>
                  <a:t>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315</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1063201" y="1006682"/>
                <a:ext cx="3491736" cy="1467856"/>
              </a:xfrm>
              <a:prstGeom prst="rect">
                <a:avLst/>
              </a:prstGeom>
              <a:noFill/>
            </p:spPr>
            <p:txBody>
              <a:bodyPr wrap="square" rtlCol="0">
                <a:spAutoFit/>
              </a:bodyPr>
              <a:lstStyle/>
              <a:p>
                <a:pPr algn="ctr"/>
                <a:r>
                  <a:rPr lang="hy-AM" sz="2400" b="1" dirty="0" smtClean="0">
                    <a:solidFill>
                      <a:srgbClr val="822252"/>
                    </a:solidFill>
                    <a:latin typeface="Sylfaen" panose="010A0502050306030303" pitchFamily="18" charset="0"/>
                  </a:rPr>
                  <a:t>Պատանդ վերցնելը կամ պահելը</a:t>
                </a:r>
                <a:endParaRPr lang="en-IN" sz="24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38209954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101656" y="355444"/>
            <a:ext cx="7723325" cy="5632311"/>
          </a:xfrm>
          <a:prstGeom prst="rect">
            <a:avLst/>
          </a:prstGeom>
        </p:spPr>
        <p:txBody>
          <a:bodyPr wrap="square">
            <a:spAutoFit/>
          </a:bodyPr>
          <a:lstStyle/>
          <a:p>
            <a:pPr algn="just"/>
            <a:r>
              <a:rPr lang="hy-AM" b="1" dirty="0">
                <a:solidFill>
                  <a:srgbClr val="000000"/>
                </a:solidFill>
                <a:latin typeface="Sylfaen" panose="010A0502050306030303" pitchFamily="18" charset="0"/>
              </a:rPr>
              <a:t>1. Շենքեր, շինություններ, տրանսպորտի, հաղորդակցության կամ կապի միջոցներ, այլ հաղորդակցության ուղիներ զավթելը կամ դրանք պահելը՝ զուգորդված՝ դրանք ոչնչացնելու կամ վնասելու սպառնալիքով, որը կատարվել է զավթածն ազատելու պայմանով պետությանը, կազմակերպությանը կամ քաղաքացուն որևէ գործողություն կատարելուն կամ որևէ գործողություն կատարելուց ձեռնպահ մնալուն հարկադրելու </a:t>
            </a:r>
            <a:r>
              <a:rPr lang="hy-AM" b="1" dirty="0" smtClean="0">
                <a:solidFill>
                  <a:srgbClr val="000000"/>
                </a:solidFill>
                <a:latin typeface="Sylfaen" panose="010A0502050306030303" pitchFamily="18" charset="0"/>
              </a:rPr>
              <a:t>նպատակով</a:t>
            </a:r>
            <a:r>
              <a:rPr lang="hy-AM" b="1" dirty="0">
                <a:solidFill>
                  <a:srgbClr val="000000"/>
                </a:solidFill>
                <a:latin typeface="Sylfaen" panose="010A0502050306030303" pitchFamily="18" charset="0"/>
              </a:rPr>
              <a:t>.</a:t>
            </a:r>
          </a:p>
          <a:p>
            <a:pPr algn="just"/>
            <a:r>
              <a:rPr lang="hy-AM" b="1" dirty="0">
                <a:solidFill>
                  <a:srgbClr val="000000"/>
                </a:solidFill>
                <a:latin typeface="Sylfaen" panose="010A0502050306030303" pitchFamily="18" charset="0"/>
              </a:rPr>
              <a:t>2. Նույն արարքը, որը կատարվել է</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1) մի խումբ անձանց կողմից նախնական համաձայնությամբ</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2) կյանքի կամ առողջության համար վտանգավոր բռնություն գործադրելով</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3) զենք կամ որպես զենք օգտագործվող առարկաներ </a:t>
            </a:r>
            <a:r>
              <a:rPr lang="hy-AM" b="1" dirty="0" smtClean="0">
                <a:solidFill>
                  <a:srgbClr val="000000"/>
                </a:solidFill>
                <a:latin typeface="Sylfaen" panose="010A0502050306030303" pitchFamily="18" charset="0"/>
              </a:rPr>
              <a:t>գործադրելով</a:t>
            </a:r>
            <a:r>
              <a:rPr lang="hy-AM" b="1" dirty="0">
                <a:solidFill>
                  <a:srgbClr val="000000"/>
                </a:solidFill>
                <a:latin typeface="Sylfaen" panose="010A0502050306030303" pitchFamily="18" charset="0"/>
              </a:rPr>
              <a:t>.</a:t>
            </a:r>
          </a:p>
          <a:p>
            <a:pPr algn="just"/>
            <a:r>
              <a:rPr lang="hy-AM" b="1" dirty="0">
                <a:solidFill>
                  <a:srgbClr val="000000"/>
                </a:solidFill>
                <a:latin typeface="Sylfaen" panose="010A0502050306030303" pitchFamily="18" charset="0"/>
              </a:rPr>
              <a:t>3. Սույն հոդվածի առաջին կամ երկրորդ մասով նախատեսված արարքները, որոնք</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1) կատարվել են կազմակերպված խմբի կողմից</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2) անզգուշությամբ առաջացրել են մարդու մահ կամ այլ ծանր </a:t>
            </a:r>
            <a:r>
              <a:rPr lang="hy-AM" b="1" dirty="0" smtClean="0">
                <a:solidFill>
                  <a:srgbClr val="000000"/>
                </a:solidFill>
                <a:latin typeface="Sylfaen" panose="010A0502050306030303" pitchFamily="18" charset="0"/>
              </a:rPr>
              <a:t>հետևանքներ</a:t>
            </a:r>
            <a:r>
              <a:rPr lang="hy-AM" b="1" dirty="0">
                <a:solidFill>
                  <a:srgbClr val="000000"/>
                </a:solidFill>
                <a:latin typeface="Sylfaen" panose="010A0502050306030303" pitchFamily="18" charset="0"/>
              </a:rPr>
              <a:t>.</a:t>
            </a:r>
          </a:p>
          <a:p>
            <a:pPr algn="just"/>
            <a:r>
              <a:rPr lang="hy-AM" b="1" dirty="0">
                <a:solidFill>
                  <a:srgbClr val="000000"/>
                </a:solidFill>
                <a:latin typeface="Sylfaen" panose="010A0502050306030303" pitchFamily="18" charset="0"/>
              </a:rPr>
              <a:t>4. Իր պահանջներից հրաժարված և զավթածը կամովին ազատած անձն ազատվում է քրեական պատասխանատվությունից, եթե նրա գործողություններն այլ հանցակազմ չեն պարունակում:</a:t>
            </a:r>
            <a:endParaRPr lang="en-US" b="1" dirty="0">
              <a:solidFill>
                <a:prstClr val="black"/>
              </a:solidFill>
              <a:latin typeface="Sylfaen" panose="010A0502050306030303" pitchFamily="18" charset="0"/>
            </a:endParaRPr>
          </a:p>
        </p:txBody>
      </p:sp>
      <p:grpSp>
        <p:nvGrpSpPr>
          <p:cNvPr id="19" name="Group 18"/>
          <p:cNvGrpSpPr/>
          <p:nvPr/>
        </p:nvGrpSpPr>
        <p:grpSpPr>
          <a:xfrm>
            <a:off x="180099" y="1384663"/>
            <a:ext cx="3739410" cy="4603092"/>
            <a:chOff x="626802" y="619125"/>
            <a:chExt cx="5762437"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2" y="619125"/>
              <a:ext cx="5762437" cy="5629022"/>
              <a:chOff x="626802" y="619125"/>
              <a:chExt cx="5762437"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09</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3152" y="2623974"/>
                <a:ext cx="2346748"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219</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626802" y="1006682"/>
                <a:ext cx="4398966" cy="1467856"/>
              </a:xfrm>
              <a:prstGeom prst="rect">
                <a:avLst/>
              </a:prstGeom>
              <a:noFill/>
            </p:spPr>
            <p:txBody>
              <a:bodyPr wrap="square" rtlCol="0">
                <a:spAutoFit/>
              </a:bodyPr>
              <a:lstStyle/>
              <a:p>
                <a:pPr algn="ctr"/>
                <a:r>
                  <a:rPr lang="hy-AM" b="1" dirty="0">
                    <a:solidFill>
                      <a:srgbClr val="822252"/>
                    </a:solidFill>
                    <a:latin typeface="Sylfaen" panose="010A0502050306030303" pitchFamily="18" charset="0"/>
                  </a:rPr>
                  <a:t>Շենքեր, շինություններ, տրանսպորտի, հաղորդակցության կամ կապի միջոցներ զավթելը</a:t>
                </a:r>
                <a:endParaRPr lang="en-IN"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
        <p:nvSpPr>
          <p:cNvPr id="25" name="Rectangle: Rounded Corners 15">
            <a:extLst>
              <a:ext uri="{FF2B5EF4-FFF2-40B4-BE49-F238E27FC236}">
                <a16:creationId xmlns="" xmlns:a16="http://schemas.microsoft.com/office/drawing/2014/main" id="{B0962F8C-5F10-447C-9C7F-4B527981C513}"/>
              </a:ext>
            </a:extLst>
          </p:cNvPr>
          <p:cNvSpPr/>
          <p:nvPr/>
        </p:nvSpPr>
        <p:spPr>
          <a:xfrm>
            <a:off x="4545874" y="6027608"/>
            <a:ext cx="6905897" cy="562490"/>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y-AM" sz="2400" b="1" dirty="0" smtClean="0">
                <a:solidFill>
                  <a:prstClr val="white"/>
                </a:solidFill>
                <a:latin typeface="Sylfaen" panose="010A0502050306030303" pitchFamily="18" charset="0"/>
              </a:rPr>
              <a:t>Հոդվածն առկա չէ ՀՀ նոր քրեական օրենսգրքում</a:t>
            </a:r>
            <a:endParaRPr lang="en-IN" sz="2400" b="1" dirty="0">
              <a:solidFill>
                <a:prstClr val="white"/>
              </a:solidFill>
              <a:latin typeface="Sylfaen" panose="010A0502050306030303" pitchFamily="18" charset="0"/>
            </a:endParaRPr>
          </a:p>
        </p:txBody>
      </p:sp>
    </p:spTree>
    <p:extLst>
      <p:ext uri="{BB962C8B-B14F-4D97-AF65-F5344CB8AC3E}">
        <p14:creationId xmlns:p14="http://schemas.microsoft.com/office/powerpoint/2010/main" val="815612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107310" y="671669"/>
            <a:ext cx="7431547" cy="5632311"/>
          </a:xfrm>
          <a:prstGeom prst="rect">
            <a:avLst/>
          </a:prstGeom>
        </p:spPr>
        <p:txBody>
          <a:bodyPr wrap="square">
            <a:spAutoFit/>
          </a:bodyPr>
          <a:lstStyle/>
          <a:p>
            <a:pPr algn="just"/>
            <a:r>
              <a:rPr lang="hy-AM" sz="2400" b="1" dirty="0">
                <a:solidFill>
                  <a:srgbClr val="000000"/>
                </a:solidFill>
                <a:latin typeface="Sylfaen" panose="010A0502050306030303" pitchFamily="18" charset="0"/>
              </a:rPr>
              <a:t>1. Օդանավ, նավ կամ երկաթուղային շարժակազմ փախցնելը կամ փախցնելու նպատակով </a:t>
            </a:r>
            <a:r>
              <a:rPr lang="hy-AM" sz="2400" b="1" dirty="0" smtClean="0">
                <a:solidFill>
                  <a:srgbClr val="000000"/>
                </a:solidFill>
                <a:latin typeface="Sylfaen" panose="010A0502050306030303" pitchFamily="18" charset="0"/>
              </a:rPr>
              <a:t>զավթելը</a:t>
            </a:r>
            <a:r>
              <a:rPr lang="hy-AM" sz="2400" b="1" dirty="0">
                <a:solidFill>
                  <a:srgbClr val="000000"/>
                </a:solidFill>
                <a:latin typeface="Sylfaen" panose="010A0502050306030303" pitchFamily="18" charset="0"/>
              </a:rPr>
              <a:t>.</a:t>
            </a:r>
          </a:p>
          <a:p>
            <a:pPr algn="just"/>
            <a:r>
              <a:rPr lang="hy-AM" sz="2400" b="1" dirty="0">
                <a:solidFill>
                  <a:srgbClr val="000000"/>
                </a:solidFill>
                <a:latin typeface="Sylfaen" panose="010A0502050306030303" pitchFamily="18" charset="0"/>
              </a:rPr>
              <a:t>2. Նույն արարքը, որը կատարվել է</a:t>
            </a:r>
            <a:r>
              <a:rPr lang="hy-AM" sz="2400" b="1" dirty="0" smtClean="0">
                <a:solidFill>
                  <a:srgbClr val="000000"/>
                </a:solidFill>
                <a:latin typeface="Sylfaen" panose="010A0502050306030303" pitchFamily="18" charset="0"/>
              </a:rPr>
              <a:t>՝</a:t>
            </a:r>
            <a:endParaRPr lang="hy-AM" sz="2400" b="1" dirty="0">
              <a:solidFill>
                <a:srgbClr val="000000"/>
              </a:solidFill>
              <a:latin typeface="Sylfaen" panose="010A0502050306030303" pitchFamily="18" charset="0"/>
            </a:endParaRPr>
          </a:p>
          <a:p>
            <a:pPr algn="just"/>
            <a:r>
              <a:rPr lang="hy-AM" sz="2400" b="1" dirty="0">
                <a:solidFill>
                  <a:srgbClr val="000000"/>
                </a:solidFill>
                <a:latin typeface="Sylfaen" panose="010A0502050306030303" pitchFamily="18" charset="0"/>
              </a:rPr>
              <a:t>1) մի խումբ անձանց կողմից նախնական համաձայնությամբ</a:t>
            </a:r>
            <a:r>
              <a:rPr lang="hy-AM" sz="2400" b="1" dirty="0" smtClean="0">
                <a:solidFill>
                  <a:srgbClr val="000000"/>
                </a:solidFill>
                <a:latin typeface="Sylfaen" panose="010A0502050306030303" pitchFamily="18" charset="0"/>
              </a:rPr>
              <a:t>,</a:t>
            </a:r>
            <a:endParaRPr lang="hy-AM" sz="2400" b="1" dirty="0">
              <a:solidFill>
                <a:srgbClr val="000000"/>
              </a:solidFill>
              <a:latin typeface="Sylfaen" panose="010A0502050306030303" pitchFamily="18" charset="0"/>
            </a:endParaRPr>
          </a:p>
          <a:p>
            <a:pPr algn="just"/>
            <a:r>
              <a:rPr lang="hy-AM" sz="2400" b="1" dirty="0">
                <a:solidFill>
                  <a:srgbClr val="000000"/>
                </a:solidFill>
                <a:latin typeface="Sylfaen" panose="010A0502050306030303" pitchFamily="18" charset="0"/>
              </a:rPr>
              <a:t>2) կյանքի կամ առողջության համար վտանգավոր բռնություն գործադրելով կամ դա գործադրելու սպառնալիքով</a:t>
            </a:r>
            <a:r>
              <a:rPr lang="hy-AM" sz="2400" b="1" dirty="0" smtClean="0">
                <a:solidFill>
                  <a:srgbClr val="000000"/>
                </a:solidFill>
                <a:latin typeface="Sylfaen" panose="010A0502050306030303" pitchFamily="18" charset="0"/>
              </a:rPr>
              <a:t>,</a:t>
            </a:r>
            <a:endParaRPr lang="hy-AM" sz="2400" b="1" dirty="0">
              <a:solidFill>
                <a:srgbClr val="000000"/>
              </a:solidFill>
              <a:latin typeface="Sylfaen" panose="010A0502050306030303" pitchFamily="18" charset="0"/>
            </a:endParaRPr>
          </a:p>
          <a:p>
            <a:pPr algn="just"/>
            <a:r>
              <a:rPr lang="hy-AM" sz="2400" b="1" dirty="0">
                <a:solidFill>
                  <a:srgbClr val="000000"/>
                </a:solidFill>
                <a:latin typeface="Sylfaen" panose="010A0502050306030303" pitchFamily="18" charset="0"/>
              </a:rPr>
              <a:t>3) զենք կամ որպես զենք օգտագործվող առարկաներ գործադրելով</a:t>
            </a:r>
            <a:r>
              <a:rPr lang="hy-AM" sz="2400" b="1" dirty="0" smtClean="0">
                <a:solidFill>
                  <a:srgbClr val="000000"/>
                </a:solidFill>
                <a:latin typeface="Sylfaen" panose="010A0502050306030303" pitchFamily="18" charset="0"/>
              </a:rPr>
              <a:t>՝</a:t>
            </a:r>
            <a:endParaRPr lang="hy-AM" sz="2400" b="1" dirty="0">
              <a:solidFill>
                <a:srgbClr val="000000"/>
              </a:solidFill>
              <a:latin typeface="Sylfaen" panose="010A0502050306030303" pitchFamily="18" charset="0"/>
            </a:endParaRPr>
          </a:p>
          <a:p>
            <a:pPr algn="just"/>
            <a:r>
              <a:rPr lang="hy-AM" sz="2400" b="1" dirty="0">
                <a:solidFill>
                  <a:srgbClr val="000000"/>
                </a:solidFill>
                <a:latin typeface="Sylfaen" panose="010A0502050306030303" pitchFamily="18" charset="0"/>
              </a:rPr>
              <a:t>3. Սույն հոդվածի առաջին կամ երկրորդ մասով նախատեսված արարքները, որոնք</a:t>
            </a:r>
            <a:r>
              <a:rPr lang="hy-AM" sz="2400" b="1" dirty="0" smtClean="0">
                <a:solidFill>
                  <a:srgbClr val="000000"/>
                </a:solidFill>
                <a:latin typeface="Sylfaen" panose="010A0502050306030303" pitchFamily="18" charset="0"/>
              </a:rPr>
              <a:t>՝</a:t>
            </a:r>
            <a:endParaRPr lang="hy-AM" sz="2400" b="1" dirty="0">
              <a:solidFill>
                <a:srgbClr val="000000"/>
              </a:solidFill>
              <a:latin typeface="Sylfaen" panose="010A0502050306030303" pitchFamily="18" charset="0"/>
            </a:endParaRPr>
          </a:p>
          <a:p>
            <a:pPr algn="just"/>
            <a:r>
              <a:rPr lang="hy-AM" sz="2400" b="1" dirty="0">
                <a:solidFill>
                  <a:srgbClr val="000000"/>
                </a:solidFill>
                <a:latin typeface="Sylfaen" panose="010A0502050306030303" pitchFamily="18" charset="0"/>
              </a:rPr>
              <a:t>1) կատարվել են կազմակերպված խմբի կողմից</a:t>
            </a:r>
            <a:r>
              <a:rPr lang="hy-AM" sz="2400" b="1" dirty="0" smtClean="0">
                <a:solidFill>
                  <a:srgbClr val="000000"/>
                </a:solidFill>
                <a:latin typeface="Sylfaen" panose="010A0502050306030303" pitchFamily="18" charset="0"/>
              </a:rPr>
              <a:t>,</a:t>
            </a:r>
            <a:endParaRPr lang="hy-AM" sz="2400" b="1" dirty="0">
              <a:solidFill>
                <a:srgbClr val="000000"/>
              </a:solidFill>
              <a:latin typeface="Sylfaen" panose="010A0502050306030303" pitchFamily="18" charset="0"/>
            </a:endParaRPr>
          </a:p>
          <a:p>
            <a:pPr algn="just"/>
            <a:r>
              <a:rPr lang="hy-AM" sz="2400" b="1" dirty="0">
                <a:solidFill>
                  <a:srgbClr val="000000"/>
                </a:solidFill>
                <a:latin typeface="Sylfaen" panose="010A0502050306030303" pitchFamily="18" charset="0"/>
              </a:rPr>
              <a:t>2) անզգուշությամբ առաջացրել են մարդու մահ կամ այլ ծանր </a:t>
            </a:r>
            <a:r>
              <a:rPr lang="hy-AM" sz="2400" b="1" dirty="0" smtClean="0">
                <a:solidFill>
                  <a:srgbClr val="000000"/>
                </a:solidFill>
                <a:latin typeface="Sylfaen" panose="010A0502050306030303" pitchFamily="18" charset="0"/>
              </a:rPr>
              <a:t>հետևանքներ:</a:t>
            </a:r>
            <a:endParaRPr lang="hy-AM" sz="2400" b="1" dirty="0">
              <a:solidFill>
                <a:srgbClr val="000000"/>
              </a:solidFill>
              <a:latin typeface="Sylfaen" panose="010A0502050306030303" pitchFamily="18" charset="0"/>
            </a:endParaRPr>
          </a:p>
        </p:txBody>
      </p:sp>
      <p:grpSp>
        <p:nvGrpSpPr>
          <p:cNvPr id="19" name="Group 18"/>
          <p:cNvGrpSpPr/>
          <p:nvPr/>
        </p:nvGrpSpPr>
        <p:grpSpPr>
          <a:xfrm>
            <a:off x="77282" y="1384663"/>
            <a:ext cx="3842227" cy="4603092"/>
            <a:chOff x="468360" y="619125"/>
            <a:chExt cx="5920879"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468360" y="619125"/>
              <a:ext cx="5920879" cy="5629022"/>
              <a:chOff x="468360" y="619125"/>
              <a:chExt cx="5920879"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10</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3152" y="2623974"/>
                <a:ext cx="2346748"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221</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468360" y="911870"/>
                <a:ext cx="4542300" cy="1618405"/>
              </a:xfrm>
              <a:prstGeom prst="rect">
                <a:avLst/>
              </a:prstGeom>
              <a:noFill/>
            </p:spPr>
            <p:txBody>
              <a:bodyPr wrap="square" rtlCol="0">
                <a:spAutoFit/>
              </a:bodyPr>
              <a:lstStyle/>
              <a:p>
                <a:pPr algn="ctr"/>
                <a:r>
                  <a:rPr lang="hy-AM" sz="2000" b="1" dirty="0" smtClean="0">
                    <a:solidFill>
                      <a:srgbClr val="822252"/>
                    </a:solidFill>
                    <a:latin typeface="Sylfaen" panose="010A0502050306030303" pitchFamily="18" charset="0"/>
                  </a:rPr>
                  <a:t>Օդանավ</a:t>
                </a:r>
                <a:r>
                  <a:rPr lang="hy-AM" sz="2000" b="1" dirty="0">
                    <a:solidFill>
                      <a:srgbClr val="822252"/>
                    </a:solidFill>
                    <a:latin typeface="Sylfaen" panose="010A0502050306030303" pitchFamily="18" charset="0"/>
                  </a:rPr>
                  <a:t>, նավ կամ երկաթուղային շարժակազմ փախցնելը կամ զավթելը</a:t>
                </a:r>
                <a:endParaRPr lang="en-IN" sz="20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cxnSp>
        <p:nvCxnSpPr>
          <p:cNvPr id="17" name="Straight Connector 16"/>
          <p:cNvCxnSpPr/>
          <p:nvPr/>
        </p:nvCxnSpPr>
        <p:spPr>
          <a:xfrm>
            <a:off x="6418217" y="1297577"/>
            <a:ext cx="3309257" cy="87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02019" y="2736331"/>
            <a:ext cx="7197501" cy="2428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24332" y="3104580"/>
            <a:ext cx="7197501" cy="2428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02018" y="3472829"/>
            <a:ext cx="2033319" cy="149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0700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161529" y="425111"/>
            <a:ext cx="7419784" cy="6186309"/>
          </a:xfrm>
          <a:prstGeom prst="rect">
            <a:avLst/>
          </a:prstGeom>
        </p:spPr>
        <p:txBody>
          <a:bodyPr wrap="square">
            <a:spAutoFit/>
          </a:bodyPr>
          <a:lstStyle/>
          <a:p>
            <a:pPr algn="just"/>
            <a:r>
              <a:rPr lang="hy-AM" b="1" dirty="0">
                <a:solidFill>
                  <a:srgbClr val="000000"/>
                </a:solidFill>
                <a:latin typeface="Sylfaen" panose="010A0502050306030303" pitchFamily="18" charset="0"/>
              </a:rPr>
              <a:t>1. Օդանավ, նավ կամ երկաթուղային շարժակազմ զավթելը, պահելը կամ </a:t>
            </a:r>
            <a:r>
              <a:rPr lang="hy-AM" b="1" dirty="0" smtClean="0">
                <a:solidFill>
                  <a:srgbClr val="000000"/>
                </a:solidFill>
                <a:latin typeface="Sylfaen" panose="010A0502050306030303" pitchFamily="18" charset="0"/>
              </a:rPr>
              <a:t>փախցնելը</a:t>
            </a:r>
            <a:r>
              <a:rPr lang="hy-AM" b="1" dirty="0">
                <a:solidFill>
                  <a:srgbClr val="000000"/>
                </a:solidFill>
                <a:latin typeface="Sylfaen" panose="010A0502050306030303" pitchFamily="18" charset="0"/>
              </a:rPr>
              <a:t>.</a:t>
            </a:r>
          </a:p>
          <a:p>
            <a:pPr algn="just"/>
            <a:r>
              <a:rPr lang="hy-AM" b="1" dirty="0">
                <a:solidFill>
                  <a:srgbClr val="000000"/>
                </a:solidFill>
                <a:latin typeface="Sylfaen" panose="010A0502050306030303" pitchFamily="18" charset="0"/>
              </a:rPr>
              <a:t>2. Սույն հոդվածի 1-ին մասով նախատեսված արարքը, որը կատարվել է</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1) մի խումբ անձանց կողմից նախնական համաձայնությամբ </a:t>
            </a:r>
            <a:r>
              <a:rPr lang="hy-AM" b="1" dirty="0" smtClean="0">
                <a:solidFill>
                  <a:srgbClr val="000000"/>
                </a:solidFill>
                <a:latin typeface="Sylfaen" panose="010A0502050306030303" pitchFamily="18" charset="0"/>
              </a:rPr>
              <a:t>կամ</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2) զենքի կամ </a:t>
            </a:r>
            <a:r>
              <a:rPr lang="hy-AM" b="1" dirty="0">
                <a:solidFill>
                  <a:srgbClr val="FF0000"/>
                </a:solidFill>
                <a:latin typeface="Sylfaen" panose="010A0502050306030303" pitchFamily="18" charset="0"/>
              </a:rPr>
              <a:t>մարմնական վնասվածք պատճառելու համար նախապես պատրաստված կամ հարմարեցված առարկայի կամ միջոցի </a:t>
            </a:r>
            <a:r>
              <a:rPr lang="hy-AM" b="1" dirty="0" smtClean="0">
                <a:solidFill>
                  <a:srgbClr val="FF0000"/>
                </a:solidFill>
                <a:latin typeface="Sylfaen" panose="010A0502050306030303" pitchFamily="18" charset="0"/>
              </a:rPr>
              <a:t>գործադրմամբ</a:t>
            </a:r>
            <a:r>
              <a:rPr lang="hy-AM" b="1" dirty="0">
                <a:solidFill>
                  <a:srgbClr val="FF0000"/>
                </a:solidFill>
                <a:latin typeface="Sylfaen" panose="010A0502050306030303" pitchFamily="18" charset="0"/>
              </a:rPr>
              <a:t>.</a:t>
            </a:r>
          </a:p>
          <a:p>
            <a:pPr algn="just"/>
            <a:r>
              <a:rPr lang="hy-AM" b="1" dirty="0">
                <a:solidFill>
                  <a:srgbClr val="000000"/>
                </a:solidFill>
                <a:latin typeface="Sylfaen" panose="010A0502050306030303" pitchFamily="18" charset="0"/>
              </a:rPr>
              <a:t>3. Սույն հոդվածի 1-ին կամ 2-րդ մասով նախատեսված արարքը, որը</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1) կատարվել է հանցավոր կազմակերպության կողմից </a:t>
            </a:r>
            <a:r>
              <a:rPr lang="hy-AM" b="1" dirty="0" smtClean="0">
                <a:solidFill>
                  <a:srgbClr val="000000"/>
                </a:solidFill>
                <a:latin typeface="Sylfaen" panose="010A0502050306030303" pitchFamily="18" charset="0"/>
              </a:rPr>
              <a:t>կամ</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2) անզգուշությամբ առաջացրել է մարդու մահ, </a:t>
            </a:r>
            <a:r>
              <a:rPr lang="hy-AM" b="1" dirty="0">
                <a:solidFill>
                  <a:srgbClr val="FF0000"/>
                </a:solidFill>
                <a:latin typeface="Sylfaen" panose="010A0502050306030303" pitchFamily="18" charset="0"/>
              </a:rPr>
              <a:t>առողջությանը ծանր վնասի պատճառում, զանգվածային անկարգություններ, միջազգային հարաբերություններում բարդացում կամ հակամարտություն, առանձնապես խոշոր չափերի գույքային վնաս</a:t>
            </a:r>
            <a:r>
              <a:rPr lang="hy-AM" b="1" dirty="0">
                <a:solidFill>
                  <a:srgbClr val="000000"/>
                </a:solidFill>
                <a:latin typeface="Sylfaen" panose="010A0502050306030303" pitchFamily="18" charset="0"/>
              </a:rPr>
              <a:t> կամ այլ ծանր </a:t>
            </a:r>
            <a:r>
              <a:rPr lang="hy-AM" b="1" dirty="0" smtClean="0">
                <a:solidFill>
                  <a:srgbClr val="000000"/>
                </a:solidFill>
                <a:latin typeface="Sylfaen" panose="010A0502050306030303" pitchFamily="18" charset="0"/>
              </a:rPr>
              <a:t>հետևանք</a:t>
            </a:r>
            <a:r>
              <a:rPr lang="hy-AM" b="1" dirty="0">
                <a:solidFill>
                  <a:srgbClr val="000000"/>
                </a:solidFill>
                <a:latin typeface="Sylfaen" panose="010A0502050306030303" pitchFamily="18" charset="0"/>
              </a:rPr>
              <a:t>.</a:t>
            </a:r>
          </a:p>
          <a:p>
            <a:pPr algn="just"/>
            <a:r>
              <a:rPr lang="hy-AM" b="1" dirty="0">
                <a:solidFill>
                  <a:srgbClr val="FF0000"/>
                </a:solidFill>
                <a:latin typeface="Sylfaen" panose="010A0502050306030303" pitchFamily="18" charset="0"/>
              </a:rPr>
              <a:t>4. Զավթածը կամովին ազատած անձն ազատվում է սույն հոդվածով նախատեսված քրեական պատասխանատվությունից, եթե նա նախկինում չի ազատվել քրեական պատասխանատվությունից սույն հոդվածով կամ սույն օրենսգրքի 315-րդ հոդվածով նախատեսված հիմքով: Եթե անձի փաստացի կատարած արարքն այլ հանցակազմ է պարունակում, ապա նա ենթակա է քրեական պատասխանատվության այդ հանցագործության համար:</a:t>
            </a:r>
            <a:endParaRPr lang="en-US" b="1" dirty="0">
              <a:solidFill>
                <a:srgbClr val="FF0000"/>
              </a:solidFill>
              <a:latin typeface="Sylfaen" panose="010A0502050306030303" pitchFamily="18" charset="0"/>
            </a:endParaRPr>
          </a:p>
        </p:txBody>
      </p:sp>
      <p:grpSp>
        <p:nvGrpSpPr>
          <p:cNvPr id="19" name="Group 18"/>
          <p:cNvGrpSpPr/>
          <p:nvPr/>
        </p:nvGrpSpPr>
        <p:grpSpPr>
          <a:xfrm>
            <a:off x="180099" y="1384663"/>
            <a:ext cx="3739410" cy="4603092"/>
            <a:chOff x="626802" y="619125"/>
            <a:chExt cx="5762437"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2" y="619125"/>
              <a:ext cx="5762437" cy="5629022"/>
              <a:chOff x="626802" y="619125"/>
              <a:chExt cx="5762437"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10</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3152" y="2623974"/>
                <a:ext cx="2346748"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316</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626802" y="1006682"/>
                <a:ext cx="4398966" cy="1317307"/>
              </a:xfrm>
              <a:prstGeom prst="rect">
                <a:avLst/>
              </a:prstGeom>
              <a:noFill/>
            </p:spPr>
            <p:txBody>
              <a:bodyPr wrap="square" rtlCol="0">
                <a:spAutoFit/>
              </a:bodyPr>
              <a:lstStyle/>
              <a:p>
                <a:pPr algn="ctr"/>
                <a:r>
                  <a:rPr lang="hy-AM" sz="1600" b="1" dirty="0" smtClean="0">
                    <a:solidFill>
                      <a:srgbClr val="822252"/>
                    </a:solidFill>
                    <a:latin typeface="Sylfaen" panose="010A0502050306030303" pitchFamily="18" charset="0"/>
                  </a:rPr>
                  <a:t>Օդանավեր</a:t>
                </a:r>
                <a:r>
                  <a:rPr lang="hy-AM" sz="1600" b="1" dirty="0">
                    <a:solidFill>
                      <a:srgbClr val="822252"/>
                    </a:solidFill>
                    <a:latin typeface="Sylfaen" panose="010A0502050306030303" pitchFamily="18" charset="0"/>
                  </a:rPr>
                  <a:t>, նավեր </a:t>
                </a:r>
                <a:endParaRPr lang="hy-AM" sz="1600" b="1" dirty="0" smtClean="0">
                  <a:solidFill>
                    <a:srgbClr val="822252"/>
                  </a:solidFill>
                  <a:latin typeface="Sylfaen" panose="010A0502050306030303" pitchFamily="18" charset="0"/>
                </a:endParaRPr>
              </a:p>
              <a:p>
                <a:pPr algn="ctr"/>
                <a:r>
                  <a:rPr lang="hy-AM" sz="1600" b="1" dirty="0" smtClean="0">
                    <a:solidFill>
                      <a:srgbClr val="822252"/>
                    </a:solidFill>
                    <a:latin typeface="Sylfaen" panose="010A0502050306030303" pitchFamily="18" charset="0"/>
                  </a:rPr>
                  <a:t>կամ </a:t>
                </a:r>
                <a:r>
                  <a:rPr lang="hy-AM" sz="1600" b="1" dirty="0">
                    <a:solidFill>
                      <a:srgbClr val="822252"/>
                    </a:solidFill>
                    <a:latin typeface="Sylfaen" panose="010A0502050306030303" pitchFamily="18" charset="0"/>
                  </a:rPr>
                  <a:t>երկաթուղային շարժակազմեր զավթելը, պահելը կամ </a:t>
                </a:r>
                <a:r>
                  <a:rPr lang="hy-AM" sz="1600" b="1" dirty="0" smtClean="0">
                    <a:solidFill>
                      <a:srgbClr val="822252"/>
                    </a:solidFill>
                    <a:latin typeface="Sylfaen" panose="010A0502050306030303" pitchFamily="18" charset="0"/>
                  </a:rPr>
                  <a:t>փախցնելը</a:t>
                </a:r>
                <a:endParaRPr lang="hy-AM" sz="1600" b="1" dirty="0" smtClean="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12336445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697987" y="1315954"/>
            <a:ext cx="6474593" cy="3416320"/>
          </a:xfrm>
          <a:prstGeom prst="rect">
            <a:avLst/>
          </a:prstGeom>
        </p:spPr>
        <p:txBody>
          <a:bodyPr wrap="square">
            <a:spAutoFit/>
          </a:bodyPr>
          <a:lstStyle/>
          <a:p>
            <a:pPr algn="just"/>
            <a:r>
              <a:rPr lang="hy-AM" sz="2400" b="1" dirty="0">
                <a:solidFill>
                  <a:srgbClr val="000000"/>
                </a:solidFill>
                <a:latin typeface="Sylfaen" panose="010A0502050306030303" pitchFamily="18" charset="0"/>
              </a:rPr>
              <a:t>1. Ուրիշի գույքին տիրանալու նպատակով ծովային կամ գետային նավի վրա հարձակվելը, որը կատարվել է բռնություն գործադրելով կամ դա գործադրելու </a:t>
            </a:r>
            <a:r>
              <a:rPr lang="hy-AM" sz="2400" b="1" dirty="0" smtClean="0">
                <a:solidFill>
                  <a:srgbClr val="000000"/>
                </a:solidFill>
                <a:latin typeface="Sylfaen" panose="010A0502050306030303" pitchFamily="18" charset="0"/>
              </a:rPr>
              <a:t>սպառնալիքով.</a:t>
            </a:r>
            <a:endParaRPr lang="hy-AM" sz="2400" b="1" dirty="0">
              <a:solidFill>
                <a:srgbClr val="000000"/>
              </a:solidFill>
              <a:latin typeface="Sylfaen" panose="010A0502050306030303" pitchFamily="18" charset="0"/>
            </a:endParaRPr>
          </a:p>
          <a:p>
            <a:pPr algn="just"/>
            <a:r>
              <a:rPr lang="hy-AM" sz="2400" b="1" dirty="0" smtClean="0">
                <a:solidFill>
                  <a:srgbClr val="000000"/>
                </a:solidFill>
                <a:latin typeface="Sylfaen" panose="010A0502050306030303" pitchFamily="18" charset="0"/>
              </a:rPr>
              <a:t>2</a:t>
            </a:r>
            <a:r>
              <a:rPr lang="hy-AM" sz="2400" b="1" dirty="0">
                <a:solidFill>
                  <a:srgbClr val="000000"/>
                </a:solidFill>
                <a:latin typeface="Sylfaen" panose="010A0502050306030303" pitchFamily="18" charset="0"/>
              </a:rPr>
              <a:t>. Նույն արարքը, որը կատարվել է կազմակերպված խմբի կողմից կամ անզգուշությամբ առաջացրել է մարդու մահ կամ այլ ծանր </a:t>
            </a:r>
            <a:r>
              <a:rPr lang="hy-AM" sz="2400" b="1" dirty="0" smtClean="0">
                <a:solidFill>
                  <a:srgbClr val="000000"/>
                </a:solidFill>
                <a:latin typeface="Sylfaen" panose="010A0502050306030303" pitchFamily="18" charset="0"/>
              </a:rPr>
              <a:t>հետևանքներ</a:t>
            </a:r>
            <a:r>
              <a:rPr lang="hy-AM" sz="2400" b="1" dirty="0">
                <a:solidFill>
                  <a:srgbClr val="000000"/>
                </a:solidFill>
                <a:latin typeface="Sylfaen" panose="010A0502050306030303" pitchFamily="18" charset="0"/>
              </a:rPr>
              <a:t>:</a:t>
            </a:r>
          </a:p>
        </p:txBody>
      </p:sp>
      <p:grpSp>
        <p:nvGrpSpPr>
          <p:cNvPr id="19" name="Group 18"/>
          <p:cNvGrpSpPr/>
          <p:nvPr/>
        </p:nvGrpSpPr>
        <p:grpSpPr>
          <a:xfrm>
            <a:off x="180099" y="1384663"/>
            <a:ext cx="3739410" cy="4603092"/>
            <a:chOff x="626802" y="619125"/>
            <a:chExt cx="5762437"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2" y="619125"/>
              <a:ext cx="5762437" cy="5629022"/>
              <a:chOff x="626802" y="619125"/>
              <a:chExt cx="5762437"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11</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3152" y="2623974"/>
                <a:ext cx="2346748"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220</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626802" y="1006682"/>
                <a:ext cx="4398966" cy="526922"/>
              </a:xfrm>
              <a:prstGeom prst="rect">
                <a:avLst/>
              </a:prstGeom>
              <a:noFill/>
            </p:spPr>
            <p:txBody>
              <a:bodyPr wrap="square" rtlCol="0">
                <a:spAutoFit/>
              </a:bodyPr>
              <a:lstStyle/>
              <a:p>
                <a:pPr algn="ctr"/>
                <a:r>
                  <a:rPr lang="hy-AM" sz="2200" b="1" dirty="0" smtClean="0">
                    <a:solidFill>
                      <a:srgbClr val="822252"/>
                    </a:solidFill>
                    <a:latin typeface="Sylfaen" panose="010A0502050306030303" pitchFamily="18" charset="0"/>
                  </a:rPr>
                  <a:t>Ծովահենությունը</a:t>
                </a:r>
                <a:endParaRPr lang="en-IN" sz="22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
        <p:nvSpPr>
          <p:cNvPr id="17" name="Rectangle: Rounded Corners 15">
            <a:extLst>
              <a:ext uri="{FF2B5EF4-FFF2-40B4-BE49-F238E27FC236}">
                <a16:creationId xmlns="" xmlns:a16="http://schemas.microsoft.com/office/drawing/2014/main" id="{B0962F8C-5F10-447C-9C7F-4B527981C513}"/>
              </a:ext>
            </a:extLst>
          </p:cNvPr>
          <p:cNvSpPr/>
          <p:nvPr/>
        </p:nvSpPr>
        <p:spPr>
          <a:xfrm>
            <a:off x="4930826" y="5165207"/>
            <a:ext cx="6008914" cy="1007904"/>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2400" b="1" dirty="0" smtClean="0">
                <a:solidFill>
                  <a:prstClr val="white"/>
                </a:solidFill>
                <a:latin typeface="Sylfaen" panose="010A0502050306030303" pitchFamily="18" charset="0"/>
              </a:rPr>
              <a:t>Հոդվածն ամբողջությամբ փոփոխվել է ՀՀ նոր քրեական օրենսգրքում</a:t>
            </a:r>
            <a:endParaRPr lang="en-IN" sz="2400" b="1" dirty="0">
              <a:solidFill>
                <a:prstClr val="white"/>
              </a:solidFill>
              <a:latin typeface="Sylfaen" panose="010A0502050306030303" pitchFamily="18" charset="0"/>
            </a:endParaRPr>
          </a:p>
        </p:txBody>
      </p:sp>
    </p:spTree>
    <p:extLst>
      <p:ext uri="{BB962C8B-B14F-4D97-AF65-F5344CB8AC3E}">
        <p14:creationId xmlns:p14="http://schemas.microsoft.com/office/powerpoint/2010/main" val="7971827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017934" y="273166"/>
            <a:ext cx="7880778" cy="6463308"/>
          </a:xfrm>
          <a:prstGeom prst="rect">
            <a:avLst/>
          </a:prstGeom>
        </p:spPr>
        <p:txBody>
          <a:bodyPr wrap="square">
            <a:spAutoFit/>
          </a:bodyPr>
          <a:lstStyle/>
          <a:p>
            <a:pPr algn="just"/>
            <a:r>
              <a:rPr lang="hy-AM" b="1" dirty="0">
                <a:solidFill>
                  <a:srgbClr val="000000"/>
                </a:solidFill>
                <a:latin typeface="Sylfaen" panose="010A0502050306030303" pitchFamily="18" charset="0"/>
              </a:rPr>
              <a:t>1. Մասնավոր նավի կամ օդանավի ուղևորի կամ անձնակազմի կողմից բաց ծովում կամ չեզոք օդային տարածքում կամ պետության իրավազորությունից դուրս գտնվող տեղում մեկ այլ նավի կամ օդանավի զավթումը, զավթած նավի կամ օդանավի ուղևորի կամ անձնակազմի նկատմամբ բռնությունը կամ այդ անձանց գույքը կողոպուտի կամ ավազակության եղանակով </a:t>
            </a:r>
            <a:r>
              <a:rPr lang="hy-AM" b="1" dirty="0" smtClean="0">
                <a:solidFill>
                  <a:srgbClr val="000000"/>
                </a:solidFill>
                <a:latin typeface="Sylfaen" panose="010A0502050306030303" pitchFamily="18" charset="0"/>
              </a:rPr>
              <a:t>հափշտակելը</a:t>
            </a:r>
            <a:r>
              <a:rPr lang="hy-AM" b="1" dirty="0">
                <a:solidFill>
                  <a:srgbClr val="000000"/>
                </a:solidFill>
                <a:latin typeface="Sylfaen" panose="010A0502050306030303" pitchFamily="18" charset="0"/>
              </a:rPr>
              <a:t>.</a:t>
            </a:r>
          </a:p>
          <a:p>
            <a:pPr algn="just"/>
            <a:r>
              <a:rPr lang="hy-AM" b="1" dirty="0">
                <a:solidFill>
                  <a:srgbClr val="000000"/>
                </a:solidFill>
                <a:latin typeface="Sylfaen" panose="010A0502050306030303" pitchFamily="18" charset="0"/>
              </a:rPr>
              <a:t>2. Ծովահենական նավի կամ օդանավի շահագործմանը մասնակցելն այն անձի կողմից, որը գիտակցել է, որ այդ նավը կամ օդանավը ծովահենական է, ինչպես նաև սույն հոդվածի 1-ին մասով նախատեսված արարքի կատարմանն այլ կերպ </a:t>
            </a:r>
            <a:r>
              <a:rPr lang="hy-AM" b="1" dirty="0" smtClean="0">
                <a:solidFill>
                  <a:srgbClr val="000000"/>
                </a:solidFill>
                <a:latin typeface="Sylfaen" panose="010A0502050306030303" pitchFamily="18" charset="0"/>
              </a:rPr>
              <a:t>աջակցելը.</a:t>
            </a:r>
          </a:p>
          <a:p>
            <a:pPr algn="just"/>
            <a:r>
              <a:rPr lang="hy-AM" b="1" dirty="0" smtClean="0">
                <a:solidFill>
                  <a:srgbClr val="000000"/>
                </a:solidFill>
                <a:latin typeface="Sylfaen" panose="010A0502050306030303" pitchFamily="18" charset="0"/>
              </a:rPr>
              <a:t>3</a:t>
            </a:r>
            <a:r>
              <a:rPr lang="hy-AM" b="1" dirty="0">
                <a:solidFill>
                  <a:srgbClr val="000000"/>
                </a:solidFill>
                <a:latin typeface="Sylfaen" panose="010A0502050306030303" pitchFamily="18" charset="0"/>
              </a:rPr>
              <a:t>. Սույն հոդվածի 1-ին մասով նախատեսված արարքի համար քրեական պատասխանատվության է ենթակա նաև այն ռազմական նավի, օդանավի, պետական նավի կամ օդանավի անձնակազմը, որը խռովություն է բարձրացրել և վերահսկողություն է հաստատել այդ նավի կամ օդանավի վրա, ինչպես նաև ռազմական նավի, օդանավի, պետական նավի կամ օդանավի այն ուղևորը կամ անձնակազմը, որն ապօրինի զավթել է այդ նավը կամ օդանավը և վերահսկողություն է հաստատել այդ նավի կամ օդանավի վրա</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4. Նավը կամ օդանավը համարվում է ծովահենական, եթե այն իր նկատմամբ վերահսկողություն իրականացնող անձանց կողմից նախատեսվում է սույն հոդվածի 1-ին մասով նախատեսված արարք կատարելու համար կամ արդեն օգտագործվել է այդ նպատակներով և դեռևս գտնվում է հանցավորների վերահսկողության ներքո:</a:t>
            </a:r>
          </a:p>
        </p:txBody>
      </p:sp>
      <p:grpSp>
        <p:nvGrpSpPr>
          <p:cNvPr id="19" name="Group 18"/>
          <p:cNvGrpSpPr/>
          <p:nvPr/>
        </p:nvGrpSpPr>
        <p:grpSpPr>
          <a:xfrm>
            <a:off x="77282" y="1384663"/>
            <a:ext cx="3842227" cy="4603092"/>
            <a:chOff x="468360" y="619125"/>
            <a:chExt cx="5920879"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468360" y="619125"/>
              <a:ext cx="5920879" cy="5629022"/>
              <a:chOff x="468360" y="619125"/>
              <a:chExt cx="5920879"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11</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3153" y="2623974"/>
                <a:ext cx="2346749"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317</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468360" y="911870"/>
                <a:ext cx="4542300" cy="1242032"/>
              </a:xfrm>
              <a:prstGeom prst="rect">
                <a:avLst/>
              </a:prstGeom>
              <a:noFill/>
            </p:spPr>
            <p:txBody>
              <a:bodyPr wrap="square" rtlCol="0">
                <a:spAutoFit/>
              </a:bodyPr>
              <a:lstStyle/>
              <a:p>
                <a:pPr algn="ctr"/>
                <a:r>
                  <a:rPr lang="hy-AM" sz="2000" b="1" dirty="0">
                    <a:solidFill>
                      <a:srgbClr val="822252"/>
                    </a:solidFill>
                    <a:latin typeface="Sylfaen" panose="010A0502050306030303" pitchFamily="18" charset="0"/>
                  </a:rPr>
                  <a:t>Ծովահենությունը </a:t>
                </a:r>
                <a:endParaRPr lang="hy-AM" sz="2000" b="1" dirty="0" smtClean="0">
                  <a:solidFill>
                    <a:srgbClr val="822252"/>
                  </a:solidFill>
                  <a:latin typeface="Sylfaen" panose="010A0502050306030303" pitchFamily="18" charset="0"/>
                </a:endParaRPr>
              </a:p>
              <a:p>
                <a:pPr algn="ctr"/>
                <a:r>
                  <a:rPr lang="hy-AM" sz="2000" b="1" dirty="0" smtClean="0">
                    <a:solidFill>
                      <a:srgbClr val="822252"/>
                    </a:solidFill>
                    <a:latin typeface="Sylfaen" panose="010A0502050306030303" pitchFamily="18" charset="0"/>
                  </a:rPr>
                  <a:t>կամ </a:t>
                </a:r>
              </a:p>
              <a:p>
                <a:pPr algn="ctr"/>
                <a:r>
                  <a:rPr lang="hy-AM" sz="2000" b="1" dirty="0" smtClean="0">
                    <a:solidFill>
                      <a:srgbClr val="822252"/>
                    </a:solidFill>
                    <a:latin typeface="Sylfaen" panose="010A0502050306030303" pitchFamily="18" charset="0"/>
                  </a:rPr>
                  <a:t>օդահենությունը</a:t>
                </a:r>
                <a:endParaRPr lang="en-IN" sz="20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35733388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058433" y="729605"/>
            <a:ext cx="7880778" cy="5016758"/>
          </a:xfrm>
          <a:prstGeom prst="rect">
            <a:avLst/>
          </a:prstGeom>
        </p:spPr>
        <p:txBody>
          <a:bodyPr wrap="square">
            <a:spAutoFit/>
          </a:bodyPr>
          <a:lstStyle/>
          <a:p>
            <a:pPr algn="just"/>
            <a:r>
              <a:rPr lang="hy-AM" sz="2000" b="1" dirty="0">
                <a:solidFill>
                  <a:srgbClr val="000000"/>
                </a:solidFill>
                <a:latin typeface="Sylfaen" panose="010A0502050306030303" pitchFamily="18" charset="0"/>
              </a:rPr>
              <a:t>1. Անձանց կամ կազմակերպությունների վրա հարձակվելու նպատակով կազմակերպված զինված խումբ (բանդա) ստեղծելը, այդպիսի խումբ </a:t>
            </a:r>
            <a:r>
              <a:rPr lang="hy-AM" sz="2000" b="1" dirty="0" smtClean="0">
                <a:solidFill>
                  <a:srgbClr val="000000"/>
                </a:solidFill>
                <a:latin typeface="Sylfaen" panose="010A0502050306030303" pitchFamily="18" charset="0"/>
              </a:rPr>
              <a:t>ղեկավարելը</a:t>
            </a:r>
            <a:r>
              <a:rPr lang="hy-AM" sz="2000" b="1" dirty="0">
                <a:solidFill>
                  <a:srgbClr val="000000"/>
                </a:solidFill>
                <a:latin typeface="Sylfaen" panose="010A0502050306030303" pitchFamily="18" charset="0"/>
              </a:rPr>
              <a:t>.</a:t>
            </a:r>
          </a:p>
          <a:p>
            <a:pPr algn="just"/>
            <a:r>
              <a:rPr lang="hy-AM" sz="2000" b="1" dirty="0">
                <a:solidFill>
                  <a:srgbClr val="000000"/>
                </a:solidFill>
                <a:latin typeface="Sylfaen" panose="010A0502050306030303" pitchFamily="18" charset="0"/>
              </a:rPr>
              <a:t>2. Բանդայում մասնակցությունը կամ բանդայի կողմից կատարվող հարձակումներին </a:t>
            </a:r>
            <a:r>
              <a:rPr lang="hy-AM" sz="2000" b="1" dirty="0" smtClean="0">
                <a:solidFill>
                  <a:srgbClr val="000000"/>
                </a:solidFill>
                <a:latin typeface="Sylfaen" panose="010A0502050306030303" pitchFamily="18" charset="0"/>
              </a:rPr>
              <a:t>մասնակցելը</a:t>
            </a:r>
            <a:r>
              <a:rPr lang="hy-AM" sz="2000" b="1" dirty="0">
                <a:solidFill>
                  <a:srgbClr val="000000"/>
                </a:solidFill>
                <a:latin typeface="Sylfaen" panose="010A0502050306030303" pitchFamily="18" charset="0"/>
              </a:rPr>
              <a:t>.</a:t>
            </a:r>
          </a:p>
          <a:p>
            <a:pPr algn="just"/>
            <a:r>
              <a:rPr lang="hy-AM" sz="2000" b="1" dirty="0">
                <a:solidFill>
                  <a:srgbClr val="000000"/>
                </a:solidFill>
                <a:latin typeface="Sylfaen" panose="010A0502050306030303" pitchFamily="18" charset="0"/>
              </a:rPr>
              <a:t>3. Սույն հոդվածի առաջին կամ երկրորդ մասով նախատեսված արարքները, որոնք կատարվել են</a:t>
            </a:r>
            <a:r>
              <a:rPr lang="hy-AM" sz="2000" b="1" dirty="0" smtClean="0">
                <a:solidFill>
                  <a:srgbClr val="000000"/>
                </a:solidFill>
                <a:latin typeface="Sylfaen" panose="010A0502050306030303" pitchFamily="18" charset="0"/>
              </a:rPr>
              <a:t>՝</a:t>
            </a:r>
            <a:endParaRPr lang="hy-AM" sz="2000" b="1" dirty="0">
              <a:solidFill>
                <a:srgbClr val="000000"/>
              </a:solidFill>
              <a:latin typeface="Sylfaen" panose="010A0502050306030303" pitchFamily="18" charset="0"/>
            </a:endParaRPr>
          </a:p>
          <a:p>
            <a:pPr algn="just"/>
            <a:r>
              <a:rPr lang="hy-AM" sz="2000" b="1" dirty="0">
                <a:solidFill>
                  <a:srgbClr val="000000"/>
                </a:solidFill>
                <a:latin typeface="Sylfaen" panose="010A0502050306030303" pitchFamily="18" charset="0"/>
              </a:rPr>
              <a:t>1) պաշտոնեական դիրքն օգտագործելով</a:t>
            </a:r>
            <a:r>
              <a:rPr lang="hy-AM" sz="2000" b="1" dirty="0" smtClean="0">
                <a:solidFill>
                  <a:srgbClr val="000000"/>
                </a:solidFill>
                <a:latin typeface="Sylfaen" panose="010A0502050306030303" pitchFamily="18" charset="0"/>
              </a:rPr>
              <a:t>,</a:t>
            </a:r>
            <a:endParaRPr lang="hy-AM" sz="2000" b="1" dirty="0">
              <a:solidFill>
                <a:srgbClr val="000000"/>
              </a:solidFill>
              <a:latin typeface="Sylfaen" panose="010A0502050306030303" pitchFamily="18" charset="0"/>
            </a:endParaRPr>
          </a:p>
          <a:p>
            <a:pPr algn="just"/>
            <a:r>
              <a:rPr lang="hy-AM" sz="2000" b="1" dirty="0">
                <a:solidFill>
                  <a:srgbClr val="000000"/>
                </a:solidFill>
                <a:latin typeface="Sylfaen" panose="010A0502050306030303" pitchFamily="18" charset="0"/>
              </a:rPr>
              <a:t>2) անչափահասի ներգրավմամբ</a:t>
            </a:r>
            <a:r>
              <a:rPr lang="hy-AM" sz="2000" b="1" dirty="0" smtClean="0">
                <a:solidFill>
                  <a:srgbClr val="000000"/>
                </a:solidFill>
                <a:latin typeface="Sylfaen" panose="010A0502050306030303" pitchFamily="18" charset="0"/>
              </a:rPr>
              <a:t>,</a:t>
            </a:r>
            <a:endParaRPr lang="hy-AM" sz="2000" b="1" dirty="0">
              <a:solidFill>
                <a:srgbClr val="000000"/>
              </a:solidFill>
              <a:latin typeface="Sylfaen" panose="010A0502050306030303" pitchFamily="18" charset="0"/>
            </a:endParaRPr>
          </a:p>
          <a:p>
            <a:pPr algn="just"/>
            <a:r>
              <a:rPr lang="hy-AM" sz="2000" b="1" dirty="0">
                <a:solidFill>
                  <a:srgbClr val="000000"/>
                </a:solidFill>
                <a:latin typeface="Sylfaen" panose="010A0502050306030303" pitchFamily="18" charset="0"/>
              </a:rPr>
              <a:t>3) քրեական աստիճանակարգության բարձրագույն կարգավիճակ ունեցող անձի </a:t>
            </a:r>
            <a:r>
              <a:rPr lang="hy-AM" sz="2000" b="1" dirty="0" smtClean="0">
                <a:solidFill>
                  <a:srgbClr val="000000"/>
                </a:solidFill>
                <a:latin typeface="Sylfaen" panose="010A0502050306030303" pitchFamily="18" charset="0"/>
              </a:rPr>
              <a:t>կողմից</a:t>
            </a:r>
            <a:r>
              <a:rPr lang="hy-AM" sz="2000" b="1" dirty="0">
                <a:solidFill>
                  <a:srgbClr val="000000"/>
                </a:solidFill>
                <a:latin typeface="Sylfaen" panose="010A0502050306030303" pitchFamily="18" charset="0"/>
              </a:rPr>
              <a:t>.</a:t>
            </a:r>
          </a:p>
          <a:p>
            <a:pPr algn="just"/>
            <a:r>
              <a:rPr lang="hy-AM" sz="2000" b="1" dirty="0">
                <a:solidFill>
                  <a:srgbClr val="000000"/>
                </a:solidFill>
                <a:latin typeface="Sylfaen" panose="010A0502050306030303" pitchFamily="18" charset="0"/>
              </a:rPr>
              <a:t>4. Իր կողմից բանդայում մասնակցելու մասին քրեական հետապնդման մարմիններին կամովին հայտնած և դրա գործունեության խափանմանը նպաստած անձն ազատվում է քրեական պատասխանատվությունից, եթե նրա գործողություններն այլ հանցակազմ չեն պարունակում:</a:t>
            </a:r>
          </a:p>
        </p:txBody>
      </p:sp>
      <p:grpSp>
        <p:nvGrpSpPr>
          <p:cNvPr id="19" name="Group 18"/>
          <p:cNvGrpSpPr/>
          <p:nvPr/>
        </p:nvGrpSpPr>
        <p:grpSpPr>
          <a:xfrm>
            <a:off x="77282" y="1384663"/>
            <a:ext cx="3842227" cy="4603092"/>
            <a:chOff x="468360" y="619125"/>
            <a:chExt cx="5920879"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468360" y="619125"/>
              <a:ext cx="5920879" cy="5629022"/>
              <a:chOff x="468360" y="619125"/>
              <a:chExt cx="5920879"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12</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3152" y="2623974"/>
                <a:ext cx="2346748"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222</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468360" y="911870"/>
                <a:ext cx="4542300" cy="564560"/>
              </a:xfrm>
              <a:prstGeom prst="rect">
                <a:avLst/>
              </a:prstGeom>
              <a:noFill/>
            </p:spPr>
            <p:txBody>
              <a:bodyPr wrap="square" rtlCol="0">
                <a:spAutoFit/>
              </a:bodyPr>
              <a:lstStyle/>
              <a:p>
                <a:pPr algn="ctr"/>
                <a:r>
                  <a:rPr lang="hy-AM" sz="2400" b="1" dirty="0" smtClean="0">
                    <a:solidFill>
                      <a:srgbClr val="822252"/>
                    </a:solidFill>
                    <a:latin typeface="Sylfaen" panose="010A0502050306030303" pitchFamily="18" charset="0"/>
                  </a:rPr>
                  <a:t>Բանդիտիզմը</a:t>
                </a:r>
                <a:endParaRPr lang="en-IN" sz="24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
        <p:nvSpPr>
          <p:cNvPr id="17" name="Rectangle: Rounded Corners 15">
            <a:extLst>
              <a:ext uri="{FF2B5EF4-FFF2-40B4-BE49-F238E27FC236}">
                <a16:creationId xmlns="" xmlns:a16="http://schemas.microsoft.com/office/drawing/2014/main" id="{B0962F8C-5F10-447C-9C7F-4B527981C513}"/>
              </a:ext>
            </a:extLst>
          </p:cNvPr>
          <p:cNvSpPr/>
          <p:nvPr/>
        </p:nvSpPr>
        <p:spPr>
          <a:xfrm>
            <a:off x="4545874" y="6027608"/>
            <a:ext cx="6905897" cy="562490"/>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y-AM" sz="2400" b="1" dirty="0" smtClean="0">
                <a:solidFill>
                  <a:prstClr val="white"/>
                </a:solidFill>
                <a:latin typeface="Sylfaen" panose="010A0502050306030303" pitchFamily="18" charset="0"/>
              </a:rPr>
              <a:t>Հոդվածն առկա չէ ՀՀ նոր քրեական օրենսգրքում</a:t>
            </a:r>
            <a:endParaRPr lang="en-IN" sz="2400" b="1" dirty="0">
              <a:solidFill>
                <a:prstClr val="white"/>
              </a:solidFill>
              <a:latin typeface="Sylfaen" panose="010A0502050306030303" pitchFamily="18" charset="0"/>
            </a:endParaRPr>
          </a:p>
        </p:txBody>
      </p:sp>
    </p:spTree>
    <p:extLst>
      <p:ext uri="{BB962C8B-B14F-4D97-AF65-F5344CB8AC3E}">
        <p14:creationId xmlns:p14="http://schemas.microsoft.com/office/powerpoint/2010/main" val="12584279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grpSp>
        <p:nvGrpSpPr>
          <p:cNvPr id="19" name="Group 18"/>
          <p:cNvGrpSpPr/>
          <p:nvPr/>
        </p:nvGrpSpPr>
        <p:grpSpPr>
          <a:xfrm>
            <a:off x="180100" y="1184365"/>
            <a:ext cx="3648641" cy="4803389"/>
            <a:chOff x="626804" y="619125"/>
            <a:chExt cx="5762435"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5" y="619125"/>
              <a:ext cx="5762434" cy="5629022"/>
              <a:chOff x="626805" y="619125"/>
              <a:chExt cx="576243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solidFill>
                      <a:prstClr val="white"/>
                    </a:solidFill>
                    <a:latin typeface="Agency FB" panose="020B0503020202020204" pitchFamily="34" charset="0"/>
                  </a:rPr>
                  <a:t>01</a:t>
                </a: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3152" y="2760184"/>
                <a:ext cx="3269816" cy="973833"/>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217</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1063202" y="1006682"/>
                <a:ext cx="3491736" cy="601259"/>
              </a:xfrm>
              <a:prstGeom prst="rect">
                <a:avLst/>
              </a:prstGeom>
              <a:noFill/>
            </p:spPr>
            <p:txBody>
              <a:bodyPr wrap="square" rtlCol="0">
                <a:spAutoFit/>
              </a:bodyPr>
              <a:lstStyle/>
              <a:p>
                <a:pPr algn="ctr">
                  <a:lnSpc>
                    <a:spcPct val="150000"/>
                  </a:lnSpc>
                </a:pPr>
                <a:r>
                  <a:rPr lang="hy-AM" sz="2000" b="1" dirty="0" smtClean="0">
                    <a:solidFill>
                      <a:srgbClr val="822252"/>
                    </a:solidFill>
                    <a:latin typeface="Sylfaen" panose="010A0502050306030303" pitchFamily="18" charset="0"/>
                  </a:rPr>
                  <a:t>Ահաբեկչություն</a:t>
                </a:r>
                <a:endParaRPr lang="en-IN" sz="20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grpSp>
        <p:nvGrpSpPr>
          <p:cNvPr id="45" name="Group 44"/>
          <p:cNvGrpSpPr/>
          <p:nvPr/>
        </p:nvGrpSpPr>
        <p:grpSpPr>
          <a:xfrm>
            <a:off x="3874985" y="646291"/>
            <a:ext cx="8118209" cy="5586145"/>
            <a:chOff x="3924777" y="722708"/>
            <a:chExt cx="8118209" cy="5586145"/>
          </a:xfrm>
        </p:grpSpPr>
        <p:sp>
          <p:nvSpPr>
            <p:cNvPr id="3" name="Rectangle 2"/>
            <p:cNvSpPr/>
            <p:nvPr/>
          </p:nvSpPr>
          <p:spPr>
            <a:xfrm>
              <a:off x="3924777" y="722708"/>
              <a:ext cx="8118209" cy="5586145"/>
            </a:xfrm>
            <a:prstGeom prst="rect">
              <a:avLst/>
            </a:prstGeom>
          </p:spPr>
          <p:txBody>
            <a:bodyPr wrap="square">
              <a:spAutoFit/>
            </a:bodyPr>
            <a:lstStyle/>
            <a:p>
              <a:pPr algn="just"/>
              <a:r>
                <a:rPr lang="hy-AM" sz="1700" b="1" dirty="0">
                  <a:solidFill>
                    <a:srgbClr val="000000"/>
                  </a:solidFill>
                  <a:latin typeface="Sylfaen" panose="010A0502050306030303" pitchFamily="18" charset="0"/>
                </a:rPr>
                <a:t>1. Ահաբեկչությունը` այնպիսի գործողությունը, որն ուղղված է քաղաքացիական անձի կամ զինված ընդհարման ժամանակ ռազմական գործողություններին ակտիվորեն չմասնակցող անձի մահվանը կամ ծանր մարմնական վնասվածք պատճառելուն կամ դրանց սպառնալիքին այն դեպքում, երբ այդպիսի գործողության նպատակն իր բնույթով կամ էությամբ բնակչությանն ահաբեկելը կամ պետական մարմնի կամ միջազգային կազմակերպության կամ պաշտոնատար անձի որոշման ընդունման կամ գործողության կատարման կամ դրանցից ձեռնպահ մնալու վրա ներգործելն է, ինչպես նաև Հայաստանի Հանրապետության միջազգային պայմանագրերով նախատեսված ահաբեկչություն համարվող ցանկացած այլ գործողությունը, բացառությամբ սույն օրենսգրքի 218-րդ հոդվածով նախատեսված արարքների՝ </a:t>
              </a:r>
            </a:p>
            <a:p>
              <a:pPr algn="just"/>
              <a:r>
                <a:rPr lang="hy-AM" sz="1700" b="1" dirty="0">
                  <a:solidFill>
                    <a:srgbClr val="000000"/>
                  </a:solidFill>
                  <a:latin typeface="Sylfaen" panose="010A0502050306030303" pitchFamily="18" charset="0"/>
                </a:rPr>
                <a:t>2. Նույն արարքը, որը կատարվել է</a:t>
              </a:r>
              <a:r>
                <a:rPr lang="hy-AM" sz="1700" b="1" dirty="0" smtClean="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1) մի խումբ անձանց կողմից նախնական </a:t>
              </a:r>
              <a:r>
                <a:rPr lang="hy-AM" sz="1700" b="1" dirty="0" smtClean="0">
                  <a:solidFill>
                    <a:srgbClr val="000000"/>
                  </a:solidFill>
                  <a:latin typeface="Sylfaen" panose="010A0502050306030303" pitchFamily="18" charset="0"/>
                </a:rPr>
                <a:t>համաձայնությամբ</a:t>
              </a:r>
              <a:r>
                <a:rPr lang="en-US" sz="1700" b="1" dirty="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3. Սույն հոդվածի առաջին կամ երկրորդ մասով նախատեսված արարքները, որոնք</a:t>
              </a:r>
              <a:r>
                <a:rPr lang="hy-AM" sz="1700" b="1" dirty="0" smtClean="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1) կատարվել են կազմակերպված խմբի կողմից</a:t>
              </a:r>
              <a:r>
                <a:rPr lang="hy-AM" sz="1700" b="1" dirty="0" smtClean="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3) անզգուշությամբ առաջացրել են մարդու մահ կամ այլ ծանր </a:t>
              </a:r>
              <a:r>
                <a:rPr lang="hy-AM" sz="1700" b="1" dirty="0" smtClean="0">
                  <a:solidFill>
                    <a:srgbClr val="000000"/>
                  </a:solidFill>
                  <a:latin typeface="Sylfaen" panose="010A0502050306030303" pitchFamily="18" charset="0"/>
                </a:rPr>
                <a:t>հետևանքներ</a:t>
              </a:r>
              <a:r>
                <a:rPr lang="en-US" sz="1700" b="1" dirty="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4. Ահաբեկչության նախապատրաստությանը մասնակցած անձն ազատվում է քրեական պատասխանատվությունից, եթե նա, իշխանության մարմիններին ժամանակին հայտնելով կամ այլ միջոցներով, նպաստել է ահաբեկչության խափանմանը, և եթե նրա գործողություններն այլ հանցակազմ չեն պարունակում:</a:t>
              </a:r>
              <a:endParaRPr lang="en-US" sz="1700" b="1" dirty="0">
                <a:solidFill>
                  <a:prstClr val="black"/>
                </a:solidFill>
                <a:latin typeface="Sylfaen" panose="010A0502050306030303" pitchFamily="18" charset="0"/>
              </a:endParaRPr>
            </a:p>
          </p:txBody>
        </p:sp>
        <p:cxnSp>
          <p:nvCxnSpPr>
            <p:cNvPr id="36" name="Straight Connector 35"/>
            <p:cNvCxnSpPr/>
            <p:nvPr/>
          </p:nvCxnSpPr>
          <p:spPr>
            <a:xfrm>
              <a:off x="5675529" y="1668237"/>
              <a:ext cx="4580709" cy="178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899186" y="3239909"/>
              <a:ext cx="2068286" cy="1513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019004" y="3503301"/>
              <a:ext cx="5453462" cy="11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19004" y="2180176"/>
              <a:ext cx="7926697" cy="133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19004" y="2445317"/>
              <a:ext cx="7926697" cy="515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019004" y="2712592"/>
              <a:ext cx="5026742" cy="89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745735" y="4270161"/>
              <a:ext cx="2882537" cy="186373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flipV="1">
            <a:off x="6695943" y="4193744"/>
            <a:ext cx="2465474" cy="19112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4695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141745" y="1034913"/>
            <a:ext cx="7576218" cy="4939814"/>
          </a:xfrm>
          <a:prstGeom prst="rect">
            <a:avLst/>
          </a:prstGeom>
        </p:spPr>
        <p:txBody>
          <a:bodyPr wrap="square">
            <a:spAutoFit/>
          </a:bodyPr>
          <a:lstStyle/>
          <a:p>
            <a:pPr algn="just"/>
            <a:r>
              <a:rPr lang="hy-AM" sz="2100" b="1" dirty="0">
                <a:solidFill>
                  <a:srgbClr val="000000"/>
                </a:solidFill>
                <a:latin typeface="Sylfaen" panose="010A0502050306030303" pitchFamily="18" charset="0"/>
              </a:rPr>
              <a:t>1. Հանցավոր համագործակցություն ստեղծելը կամ հանցավոր համագործակցություն </a:t>
            </a:r>
            <a:r>
              <a:rPr lang="hy-AM" sz="2100" b="1" dirty="0" smtClean="0">
                <a:solidFill>
                  <a:srgbClr val="000000"/>
                </a:solidFill>
                <a:latin typeface="Sylfaen" panose="010A0502050306030303" pitchFamily="18" charset="0"/>
              </a:rPr>
              <a:t>ղեկավարելը</a:t>
            </a:r>
            <a:r>
              <a:rPr lang="hy-AM" sz="2100" b="1" dirty="0">
                <a:solidFill>
                  <a:srgbClr val="000000"/>
                </a:solidFill>
                <a:latin typeface="Sylfaen" panose="010A0502050306030303" pitchFamily="18" charset="0"/>
              </a:rPr>
              <a:t>.</a:t>
            </a:r>
          </a:p>
          <a:p>
            <a:pPr algn="just"/>
            <a:r>
              <a:rPr lang="hy-AM" sz="2100" b="1" dirty="0">
                <a:solidFill>
                  <a:srgbClr val="000000"/>
                </a:solidFill>
                <a:latin typeface="Sylfaen" panose="010A0502050306030303" pitchFamily="18" charset="0"/>
              </a:rPr>
              <a:t>2. Հանցավոր համագործակցությանը </a:t>
            </a:r>
            <a:r>
              <a:rPr lang="hy-AM" sz="2100" b="1" dirty="0" smtClean="0">
                <a:solidFill>
                  <a:srgbClr val="000000"/>
                </a:solidFill>
                <a:latin typeface="Sylfaen" panose="010A0502050306030303" pitchFamily="18" charset="0"/>
              </a:rPr>
              <a:t>մասնակցելը</a:t>
            </a:r>
            <a:r>
              <a:rPr lang="hy-AM" sz="2100" b="1" dirty="0">
                <a:solidFill>
                  <a:srgbClr val="000000"/>
                </a:solidFill>
                <a:latin typeface="Sylfaen" panose="010A0502050306030303" pitchFamily="18" charset="0"/>
              </a:rPr>
              <a:t>.</a:t>
            </a:r>
          </a:p>
          <a:p>
            <a:pPr algn="just"/>
            <a:r>
              <a:rPr lang="hy-AM" sz="2100" b="1" dirty="0">
                <a:solidFill>
                  <a:srgbClr val="000000"/>
                </a:solidFill>
                <a:latin typeface="Sylfaen" panose="010A0502050306030303" pitchFamily="18" charset="0"/>
              </a:rPr>
              <a:t>3. Սույն հոդվածի առաջին կամ երկրորդ մասով նախատեսված արարքները, որոնք կատարվել են</a:t>
            </a:r>
            <a:r>
              <a:rPr lang="hy-AM" sz="2100" b="1" dirty="0" smtClean="0">
                <a:solidFill>
                  <a:srgbClr val="000000"/>
                </a:solidFill>
                <a:latin typeface="Sylfaen" panose="010A0502050306030303" pitchFamily="18" charset="0"/>
              </a:rPr>
              <a:t>՝</a:t>
            </a:r>
            <a:endParaRPr lang="hy-AM" sz="2100" b="1" dirty="0">
              <a:solidFill>
                <a:srgbClr val="000000"/>
              </a:solidFill>
              <a:latin typeface="Sylfaen" panose="010A0502050306030303" pitchFamily="18" charset="0"/>
            </a:endParaRPr>
          </a:p>
          <a:p>
            <a:pPr algn="just"/>
            <a:r>
              <a:rPr lang="hy-AM" sz="2100" b="1" dirty="0">
                <a:solidFill>
                  <a:srgbClr val="000000"/>
                </a:solidFill>
                <a:latin typeface="Sylfaen" panose="010A0502050306030303" pitchFamily="18" charset="0"/>
              </a:rPr>
              <a:t>1) պաշտոնեական դիրքն օգտագործելով</a:t>
            </a:r>
            <a:r>
              <a:rPr lang="hy-AM" sz="2100" b="1" dirty="0" smtClean="0">
                <a:solidFill>
                  <a:srgbClr val="000000"/>
                </a:solidFill>
                <a:latin typeface="Sylfaen" panose="010A0502050306030303" pitchFamily="18" charset="0"/>
              </a:rPr>
              <a:t>,</a:t>
            </a:r>
            <a:endParaRPr lang="hy-AM" sz="2100" b="1" dirty="0">
              <a:solidFill>
                <a:srgbClr val="000000"/>
              </a:solidFill>
              <a:latin typeface="Sylfaen" panose="010A0502050306030303" pitchFamily="18" charset="0"/>
            </a:endParaRPr>
          </a:p>
          <a:p>
            <a:pPr algn="just"/>
            <a:r>
              <a:rPr lang="hy-AM" sz="2100" b="1" dirty="0">
                <a:solidFill>
                  <a:srgbClr val="000000"/>
                </a:solidFill>
                <a:latin typeface="Sylfaen" panose="010A0502050306030303" pitchFamily="18" charset="0"/>
              </a:rPr>
              <a:t>2) անչափահասի ներգրավմամբ</a:t>
            </a:r>
            <a:r>
              <a:rPr lang="hy-AM" sz="2100" b="1" dirty="0" smtClean="0">
                <a:solidFill>
                  <a:srgbClr val="000000"/>
                </a:solidFill>
                <a:latin typeface="Sylfaen" panose="010A0502050306030303" pitchFamily="18" charset="0"/>
              </a:rPr>
              <a:t>,</a:t>
            </a:r>
            <a:endParaRPr lang="hy-AM" sz="2100" b="1" dirty="0">
              <a:solidFill>
                <a:srgbClr val="000000"/>
              </a:solidFill>
              <a:latin typeface="Sylfaen" panose="010A0502050306030303" pitchFamily="18" charset="0"/>
            </a:endParaRPr>
          </a:p>
          <a:p>
            <a:pPr algn="just"/>
            <a:r>
              <a:rPr lang="hy-AM" sz="2100" b="1" dirty="0">
                <a:solidFill>
                  <a:srgbClr val="000000"/>
                </a:solidFill>
                <a:latin typeface="Sylfaen" panose="010A0502050306030303" pitchFamily="18" charset="0"/>
              </a:rPr>
              <a:t>3) քրեական աստիճանակարգության բարձրագույն կարգավիճակ ունեցող անձի </a:t>
            </a:r>
            <a:r>
              <a:rPr lang="hy-AM" sz="2100" b="1" dirty="0" smtClean="0">
                <a:solidFill>
                  <a:srgbClr val="000000"/>
                </a:solidFill>
                <a:latin typeface="Sylfaen" panose="010A0502050306030303" pitchFamily="18" charset="0"/>
              </a:rPr>
              <a:t>կողմից</a:t>
            </a:r>
            <a:r>
              <a:rPr lang="hy-AM" sz="2100" b="1" dirty="0">
                <a:solidFill>
                  <a:srgbClr val="000000"/>
                </a:solidFill>
                <a:latin typeface="Sylfaen" panose="010A0502050306030303" pitchFamily="18" charset="0"/>
              </a:rPr>
              <a:t>.</a:t>
            </a:r>
          </a:p>
          <a:p>
            <a:pPr algn="just"/>
            <a:r>
              <a:rPr lang="hy-AM" sz="2100" b="1" dirty="0">
                <a:solidFill>
                  <a:srgbClr val="000000"/>
                </a:solidFill>
                <a:latin typeface="Sylfaen" panose="010A0502050306030303" pitchFamily="18" charset="0"/>
              </a:rPr>
              <a:t>4. Իր կողմից հանցավոր համագործակցությանը մասնակցելու մասին քրեական հետապնդման մարմիններին կամովին հայտնած և դրա գործունեության խափանմանը նպաստած անձն ազատվում է քրեական պատասխանատվությունից, եթե նրա գործողություններն այլ հանցակազմ չեն պարունակում:</a:t>
            </a:r>
          </a:p>
        </p:txBody>
      </p:sp>
      <p:grpSp>
        <p:nvGrpSpPr>
          <p:cNvPr id="19" name="Group 18"/>
          <p:cNvGrpSpPr/>
          <p:nvPr/>
        </p:nvGrpSpPr>
        <p:grpSpPr>
          <a:xfrm>
            <a:off x="-29511" y="1384663"/>
            <a:ext cx="3949020" cy="4603092"/>
            <a:chOff x="303792" y="619125"/>
            <a:chExt cx="6085447"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303792" y="619125"/>
              <a:ext cx="6085447" cy="5629022"/>
              <a:chOff x="303792" y="619125"/>
              <a:chExt cx="6085447"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13</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346749"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223</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303792" y="782449"/>
                <a:ext cx="4871432" cy="1919503"/>
              </a:xfrm>
              <a:prstGeom prst="rect">
                <a:avLst/>
              </a:prstGeom>
              <a:noFill/>
            </p:spPr>
            <p:txBody>
              <a:bodyPr wrap="square" rtlCol="0">
                <a:spAutoFit/>
              </a:bodyPr>
              <a:lstStyle/>
              <a:p>
                <a:pPr algn="ctr"/>
                <a:r>
                  <a:rPr lang="hy-AM" sz="1600" b="1" dirty="0">
                    <a:solidFill>
                      <a:srgbClr val="822252"/>
                    </a:solidFill>
                    <a:latin typeface="Sylfaen" panose="010A0502050306030303" pitchFamily="18" charset="0"/>
                  </a:rPr>
                  <a:t>Հանցավոր համագործակցություն </a:t>
                </a:r>
                <a:endParaRPr lang="hy-AM" sz="1600" b="1" dirty="0" smtClean="0">
                  <a:solidFill>
                    <a:srgbClr val="822252"/>
                  </a:solidFill>
                  <a:latin typeface="Sylfaen" panose="010A0502050306030303" pitchFamily="18" charset="0"/>
                </a:endParaRPr>
              </a:p>
              <a:p>
                <a:pPr algn="ctr"/>
                <a:r>
                  <a:rPr lang="hy-AM" sz="1600" b="1" dirty="0" smtClean="0">
                    <a:solidFill>
                      <a:srgbClr val="822252"/>
                    </a:solidFill>
                    <a:latin typeface="Sylfaen" panose="010A0502050306030303" pitchFamily="18" charset="0"/>
                  </a:rPr>
                  <a:t>ստեղծելը </a:t>
                </a:r>
                <a:r>
                  <a:rPr lang="hy-AM" sz="1600" b="1" dirty="0">
                    <a:solidFill>
                      <a:srgbClr val="822252"/>
                    </a:solidFill>
                    <a:latin typeface="Sylfaen" panose="010A0502050306030303" pitchFamily="18" charset="0"/>
                  </a:rPr>
                  <a:t>կամ </a:t>
                </a:r>
                <a:r>
                  <a:rPr lang="hy-AM" sz="1600" b="1" dirty="0" smtClean="0">
                    <a:solidFill>
                      <a:srgbClr val="822252"/>
                    </a:solidFill>
                    <a:latin typeface="Sylfaen" panose="010A0502050306030303" pitchFamily="18" charset="0"/>
                  </a:rPr>
                  <a:t>ղեկավարելը</a:t>
                </a:r>
              </a:p>
              <a:p>
                <a:pPr algn="ctr"/>
                <a:r>
                  <a:rPr lang="hy-AM" sz="1600" b="1" dirty="0" smtClean="0">
                    <a:solidFill>
                      <a:srgbClr val="822252"/>
                    </a:solidFill>
                    <a:latin typeface="Sylfaen" panose="010A0502050306030303" pitchFamily="18" charset="0"/>
                  </a:rPr>
                  <a:t> </a:t>
                </a:r>
                <a:r>
                  <a:rPr lang="hy-AM" sz="1600" b="1" dirty="0">
                    <a:solidFill>
                      <a:srgbClr val="822252"/>
                    </a:solidFill>
                    <a:latin typeface="Sylfaen" panose="010A0502050306030303" pitchFamily="18" charset="0"/>
                  </a:rPr>
                  <a:t>կամ հանցավոր համագործակցությանը մասնակցելը</a:t>
                </a:r>
                <a:endParaRPr lang="en-IN" sz="16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cxnSp>
        <p:nvCxnSpPr>
          <p:cNvPr id="18" name="Straight Connector 17"/>
          <p:cNvCxnSpPr/>
          <p:nvPr/>
        </p:nvCxnSpPr>
        <p:spPr>
          <a:xfrm>
            <a:off x="4219883" y="2832125"/>
            <a:ext cx="4837031" cy="686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19883" y="4155358"/>
            <a:ext cx="749808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19883" y="4469337"/>
            <a:ext cx="749808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19882" y="4776447"/>
            <a:ext cx="2729558" cy="686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648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157499" y="388582"/>
            <a:ext cx="7576218" cy="6232475"/>
          </a:xfrm>
          <a:prstGeom prst="rect">
            <a:avLst/>
          </a:prstGeom>
        </p:spPr>
        <p:txBody>
          <a:bodyPr wrap="square">
            <a:spAutoFit/>
          </a:bodyPr>
          <a:lstStyle/>
          <a:p>
            <a:pPr algn="just"/>
            <a:r>
              <a:rPr lang="hy-AM" sz="2100" b="1" dirty="0">
                <a:solidFill>
                  <a:srgbClr val="000000"/>
                </a:solidFill>
                <a:latin typeface="Sylfaen" panose="010A0502050306030303" pitchFamily="18" charset="0"/>
              </a:rPr>
              <a:t>1. Հանցավոր կազմակերպություն ստեղծելը կամ </a:t>
            </a:r>
            <a:r>
              <a:rPr lang="hy-AM" sz="2100" b="1" dirty="0" smtClean="0">
                <a:solidFill>
                  <a:srgbClr val="000000"/>
                </a:solidFill>
                <a:latin typeface="Sylfaen" panose="010A0502050306030303" pitchFamily="18" charset="0"/>
              </a:rPr>
              <a:t>ղեկավարելը</a:t>
            </a:r>
            <a:r>
              <a:rPr lang="hy-AM" sz="2100" b="1" dirty="0">
                <a:solidFill>
                  <a:srgbClr val="000000"/>
                </a:solidFill>
                <a:latin typeface="Sylfaen" panose="010A0502050306030303" pitchFamily="18" charset="0"/>
              </a:rPr>
              <a:t>.</a:t>
            </a:r>
          </a:p>
          <a:p>
            <a:pPr algn="just"/>
            <a:r>
              <a:rPr lang="hy-AM" sz="2100" b="1" dirty="0">
                <a:solidFill>
                  <a:srgbClr val="000000"/>
                </a:solidFill>
                <a:latin typeface="Sylfaen" panose="010A0502050306030303" pitchFamily="18" charset="0"/>
              </a:rPr>
              <a:t>2. Սույն հոդվածի 1-ին մասով նախատեսված արարքը, որը կատարվել է</a:t>
            </a:r>
            <a:r>
              <a:rPr lang="hy-AM" sz="2100" b="1" dirty="0" smtClean="0">
                <a:solidFill>
                  <a:srgbClr val="000000"/>
                </a:solidFill>
                <a:latin typeface="Sylfaen" panose="010A0502050306030303" pitchFamily="18" charset="0"/>
              </a:rPr>
              <a:t>՝</a:t>
            </a:r>
            <a:endParaRPr lang="hy-AM" sz="2100" b="1" dirty="0">
              <a:solidFill>
                <a:srgbClr val="000000"/>
              </a:solidFill>
              <a:latin typeface="Sylfaen" panose="010A0502050306030303" pitchFamily="18" charset="0"/>
            </a:endParaRPr>
          </a:p>
          <a:p>
            <a:pPr algn="just"/>
            <a:r>
              <a:rPr lang="hy-AM" sz="2100" b="1" dirty="0">
                <a:solidFill>
                  <a:srgbClr val="FF0000"/>
                </a:solidFill>
                <a:latin typeface="Sylfaen" panose="010A0502050306030303" pitchFamily="18" charset="0"/>
              </a:rPr>
              <a:t>1) իշխանական կամ ծառայողական լիազորությունները կամ դրանցով պայմանավորված ազդեցությունն օգտագործելով</a:t>
            </a:r>
            <a:r>
              <a:rPr lang="hy-AM" sz="2100" b="1" dirty="0" smtClean="0">
                <a:solidFill>
                  <a:srgbClr val="FF0000"/>
                </a:solidFill>
                <a:latin typeface="Sylfaen" panose="010A0502050306030303" pitchFamily="18" charset="0"/>
              </a:rPr>
              <a:t>,</a:t>
            </a:r>
            <a:endParaRPr lang="hy-AM" sz="2100" b="1" dirty="0">
              <a:solidFill>
                <a:srgbClr val="FF0000"/>
              </a:solidFill>
              <a:latin typeface="Sylfaen" panose="010A0502050306030303" pitchFamily="18" charset="0"/>
            </a:endParaRPr>
          </a:p>
          <a:p>
            <a:pPr algn="just"/>
            <a:r>
              <a:rPr lang="hy-AM" sz="2100" b="1" dirty="0">
                <a:solidFill>
                  <a:srgbClr val="000000"/>
                </a:solidFill>
                <a:latin typeface="Sylfaen" panose="010A0502050306030303" pitchFamily="18" charset="0"/>
              </a:rPr>
              <a:t>2) անչափահասի ներգրավմամբ</a:t>
            </a:r>
            <a:r>
              <a:rPr lang="hy-AM" sz="2100" b="1" dirty="0" smtClean="0">
                <a:solidFill>
                  <a:srgbClr val="000000"/>
                </a:solidFill>
                <a:latin typeface="Sylfaen" panose="010A0502050306030303" pitchFamily="18" charset="0"/>
              </a:rPr>
              <a:t>,</a:t>
            </a:r>
            <a:endParaRPr lang="hy-AM" sz="2100" b="1" dirty="0">
              <a:solidFill>
                <a:srgbClr val="000000"/>
              </a:solidFill>
              <a:latin typeface="Sylfaen" panose="010A0502050306030303" pitchFamily="18" charset="0"/>
            </a:endParaRPr>
          </a:p>
          <a:p>
            <a:pPr algn="just"/>
            <a:r>
              <a:rPr lang="hy-AM" sz="2100" b="1" dirty="0">
                <a:solidFill>
                  <a:srgbClr val="000000"/>
                </a:solidFill>
                <a:latin typeface="Sylfaen" panose="010A0502050306030303" pitchFamily="18" charset="0"/>
              </a:rPr>
              <a:t>3) քրեական աստիճանակարգության բարձրագույն կարգավիճակ ունեցող անձի կողմից </a:t>
            </a:r>
            <a:r>
              <a:rPr lang="hy-AM" sz="2100" b="1" dirty="0" smtClean="0">
                <a:solidFill>
                  <a:srgbClr val="000000"/>
                </a:solidFill>
                <a:latin typeface="Sylfaen" panose="010A0502050306030303" pitchFamily="18" charset="0"/>
              </a:rPr>
              <a:t>կամ</a:t>
            </a:r>
            <a:endParaRPr lang="hy-AM" sz="2100" b="1" dirty="0">
              <a:solidFill>
                <a:srgbClr val="000000"/>
              </a:solidFill>
              <a:latin typeface="Sylfaen" panose="010A0502050306030303" pitchFamily="18" charset="0"/>
            </a:endParaRPr>
          </a:p>
          <a:p>
            <a:pPr algn="just"/>
            <a:r>
              <a:rPr lang="hy-AM" sz="2100" b="1" dirty="0">
                <a:solidFill>
                  <a:srgbClr val="FF0000"/>
                </a:solidFill>
                <a:latin typeface="Sylfaen" panose="010A0502050306030303" pitchFamily="18" charset="0"/>
              </a:rPr>
              <a:t>4) զենքի կամ մարմնական վնասվածք պատճառելու համար նախապես պատրաստված կամ հարմարեցված առարկայի կամ միջոցի գործադրմամբ հարձակում կամ անձի կյանքը կամ առողջությունը վտանգող այլ արարք </a:t>
            </a:r>
            <a:r>
              <a:rPr lang="hy-AM" sz="2100" b="1" dirty="0" smtClean="0">
                <a:solidFill>
                  <a:srgbClr val="FF0000"/>
                </a:solidFill>
                <a:latin typeface="Sylfaen" panose="010A0502050306030303" pitchFamily="18" charset="0"/>
              </a:rPr>
              <a:t>կազմակերպելով</a:t>
            </a:r>
            <a:r>
              <a:rPr lang="hy-AM" sz="2100" b="1" dirty="0">
                <a:solidFill>
                  <a:srgbClr val="FF0000"/>
                </a:solidFill>
                <a:latin typeface="Sylfaen" panose="010A0502050306030303" pitchFamily="18" charset="0"/>
              </a:rPr>
              <a:t>.</a:t>
            </a:r>
          </a:p>
          <a:p>
            <a:pPr algn="just"/>
            <a:r>
              <a:rPr lang="hy-AM" sz="2100" b="1" dirty="0">
                <a:solidFill>
                  <a:srgbClr val="000000"/>
                </a:solidFill>
                <a:latin typeface="Sylfaen" panose="010A0502050306030303" pitchFamily="18" charset="0"/>
              </a:rPr>
              <a:t>3. Հանցավոր կազմակերպության գործունեության խափանմանը նպաստած անձն ազատվում է սույն հոդվածով նախատեսված քրեական պատասխանատվությունից: Եթե անձի փաստացի կատարած արարքն այլ հանցակազմ է պարունակում, ապա նա ենթակա է քրեական պատասխանատվության այդ հանցագործության համար:</a:t>
            </a:r>
          </a:p>
        </p:txBody>
      </p:sp>
      <p:grpSp>
        <p:nvGrpSpPr>
          <p:cNvPr id="19" name="Group 18"/>
          <p:cNvGrpSpPr/>
          <p:nvPr/>
        </p:nvGrpSpPr>
        <p:grpSpPr>
          <a:xfrm>
            <a:off x="-29511" y="1384663"/>
            <a:ext cx="3949020" cy="4603092"/>
            <a:chOff x="303792" y="619125"/>
            <a:chExt cx="6085447"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303792" y="619125"/>
              <a:ext cx="6085447" cy="5629022"/>
              <a:chOff x="303792" y="619125"/>
              <a:chExt cx="6085447"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13</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346749"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318</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303792" y="782449"/>
                <a:ext cx="4871432" cy="1994779"/>
              </a:xfrm>
              <a:prstGeom prst="rect">
                <a:avLst/>
              </a:prstGeom>
              <a:noFill/>
            </p:spPr>
            <p:txBody>
              <a:bodyPr wrap="square" rtlCol="0">
                <a:spAutoFit/>
              </a:bodyPr>
              <a:lstStyle/>
              <a:p>
                <a:pPr algn="ctr"/>
                <a:r>
                  <a:rPr lang="hy-AM" sz="2000" b="1" dirty="0">
                    <a:solidFill>
                      <a:srgbClr val="822252"/>
                    </a:solidFill>
                    <a:latin typeface="Sylfaen" panose="010A0502050306030303" pitchFamily="18" charset="0"/>
                  </a:rPr>
                  <a:t>Հանցավոր </a:t>
                </a:r>
                <a:r>
                  <a:rPr lang="hy-AM" sz="2000" b="1" dirty="0" smtClean="0">
                    <a:solidFill>
                      <a:srgbClr val="822252"/>
                    </a:solidFill>
                    <a:latin typeface="Sylfaen" panose="010A0502050306030303" pitchFamily="18" charset="0"/>
                  </a:rPr>
                  <a:t>կազմակերպություն </a:t>
                </a:r>
              </a:p>
              <a:p>
                <a:pPr algn="ctr"/>
                <a:r>
                  <a:rPr lang="hy-AM" sz="2000" b="1" dirty="0" smtClean="0">
                    <a:solidFill>
                      <a:srgbClr val="822252"/>
                    </a:solidFill>
                    <a:latin typeface="Sylfaen" panose="010A0502050306030303" pitchFamily="18" charset="0"/>
                  </a:rPr>
                  <a:t>ստեղծելը </a:t>
                </a:r>
                <a:r>
                  <a:rPr lang="hy-AM" sz="2000" b="1" dirty="0">
                    <a:solidFill>
                      <a:srgbClr val="822252"/>
                    </a:solidFill>
                    <a:latin typeface="Sylfaen" panose="010A0502050306030303" pitchFamily="18" charset="0"/>
                  </a:rPr>
                  <a:t>կամ </a:t>
                </a:r>
                <a:r>
                  <a:rPr lang="hy-AM" sz="2000" b="1" dirty="0" smtClean="0">
                    <a:solidFill>
                      <a:srgbClr val="822252"/>
                    </a:solidFill>
                    <a:latin typeface="Sylfaen" panose="010A0502050306030303" pitchFamily="18" charset="0"/>
                  </a:rPr>
                  <a:t>ղեկավարելը</a:t>
                </a:r>
              </a:p>
              <a:p>
                <a:pPr algn="ctr"/>
                <a:r>
                  <a:rPr lang="hy-AM" sz="2000" b="1" dirty="0" smtClean="0">
                    <a:solidFill>
                      <a:srgbClr val="822252"/>
                    </a:solidFill>
                    <a:latin typeface="Sylfaen" panose="010A0502050306030303" pitchFamily="18" charset="0"/>
                  </a:rPr>
                  <a:t> </a:t>
                </a:r>
                <a:endParaRPr lang="en-IN" sz="20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35015025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157499" y="399543"/>
            <a:ext cx="7576218" cy="5909310"/>
          </a:xfrm>
          <a:prstGeom prst="rect">
            <a:avLst/>
          </a:prstGeom>
        </p:spPr>
        <p:txBody>
          <a:bodyPr wrap="square">
            <a:spAutoFit/>
          </a:bodyPr>
          <a:lstStyle/>
          <a:p>
            <a:pPr algn="just"/>
            <a:r>
              <a:rPr lang="hy-AM" sz="2100" b="1" dirty="0">
                <a:solidFill>
                  <a:srgbClr val="000000"/>
                </a:solidFill>
                <a:latin typeface="Sylfaen" panose="010A0502050306030303" pitchFamily="18" charset="0"/>
              </a:rPr>
              <a:t>1. Հանցավոր կազմակերպությանը </a:t>
            </a:r>
            <a:r>
              <a:rPr lang="hy-AM" sz="2100" b="1" dirty="0" smtClean="0">
                <a:solidFill>
                  <a:srgbClr val="000000"/>
                </a:solidFill>
                <a:latin typeface="Sylfaen" panose="010A0502050306030303" pitchFamily="18" charset="0"/>
              </a:rPr>
              <a:t>մասնակցելը</a:t>
            </a:r>
            <a:r>
              <a:rPr lang="hy-AM" sz="2100" b="1" dirty="0">
                <a:solidFill>
                  <a:srgbClr val="000000"/>
                </a:solidFill>
                <a:latin typeface="Sylfaen" panose="010A0502050306030303" pitchFamily="18" charset="0"/>
              </a:rPr>
              <a:t>.</a:t>
            </a:r>
          </a:p>
          <a:p>
            <a:pPr algn="just"/>
            <a:r>
              <a:rPr lang="hy-AM" sz="2100" b="1" dirty="0">
                <a:solidFill>
                  <a:srgbClr val="000000"/>
                </a:solidFill>
                <a:latin typeface="Sylfaen" panose="010A0502050306030303" pitchFamily="18" charset="0"/>
              </a:rPr>
              <a:t>2. Սույն հոդվածի 1-ին մասով նախատեսված արարքը, որը կատարվել է</a:t>
            </a:r>
            <a:r>
              <a:rPr lang="hy-AM" sz="2100" b="1" dirty="0" smtClean="0">
                <a:solidFill>
                  <a:srgbClr val="000000"/>
                </a:solidFill>
                <a:latin typeface="Sylfaen" panose="010A0502050306030303" pitchFamily="18" charset="0"/>
              </a:rPr>
              <a:t>՝</a:t>
            </a:r>
            <a:endParaRPr lang="hy-AM" sz="2100" b="1" dirty="0">
              <a:solidFill>
                <a:srgbClr val="000000"/>
              </a:solidFill>
              <a:latin typeface="Sylfaen" panose="010A0502050306030303" pitchFamily="18" charset="0"/>
            </a:endParaRPr>
          </a:p>
          <a:p>
            <a:pPr algn="just"/>
            <a:r>
              <a:rPr lang="hy-AM" sz="2100" b="1" dirty="0">
                <a:solidFill>
                  <a:srgbClr val="FF0000"/>
                </a:solidFill>
                <a:latin typeface="Sylfaen" panose="010A0502050306030303" pitchFamily="18" charset="0"/>
              </a:rPr>
              <a:t>1) իշխանական կամ ծառայողական լիազորությունները կամ դրանցով պայմանավորված ազդեցությունն օգտագործելով</a:t>
            </a:r>
            <a:r>
              <a:rPr lang="hy-AM" sz="2100" b="1" dirty="0" smtClean="0">
                <a:solidFill>
                  <a:srgbClr val="FF0000"/>
                </a:solidFill>
                <a:latin typeface="Sylfaen" panose="010A0502050306030303" pitchFamily="18" charset="0"/>
              </a:rPr>
              <a:t>,</a:t>
            </a:r>
            <a:endParaRPr lang="hy-AM" sz="2100" b="1" dirty="0">
              <a:solidFill>
                <a:srgbClr val="FF0000"/>
              </a:solidFill>
              <a:latin typeface="Sylfaen" panose="010A0502050306030303" pitchFamily="18" charset="0"/>
            </a:endParaRPr>
          </a:p>
          <a:p>
            <a:pPr algn="just"/>
            <a:r>
              <a:rPr lang="hy-AM" sz="2100" b="1" dirty="0">
                <a:solidFill>
                  <a:srgbClr val="000000"/>
                </a:solidFill>
                <a:latin typeface="Sylfaen" panose="010A0502050306030303" pitchFamily="18" charset="0"/>
              </a:rPr>
              <a:t>2) քրեական աստիճանակարգության բարձրագույն կարգավիճակ ունեցող անձի կողմից </a:t>
            </a:r>
            <a:r>
              <a:rPr lang="hy-AM" sz="2100" b="1" dirty="0" smtClean="0">
                <a:solidFill>
                  <a:srgbClr val="000000"/>
                </a:solidFill>
                <a:latin typeface="Sylfaen" panose="010A0502050306030303" pitchFamily="18" charset="0"/>
              </a:rPr>
              <a:t>կամ</a:t>
            </a:r>
            <a:endParaRPr lang="hy-AM" sz="2100" b="1" dirty="0">
              <a:solidFill>
                <a:srgbClr val="000000"/>
              </a:solidFill>
              <a:latin typeface="Sylfaen" panose="010A0502050306030303" pitchFamily="18" charset="0"/>
            </a:endParaRPr>
          </a:p>
          <a:p>
            <a:pPr algn="just"/>
            <a:r>
              <a:rPr lang="hy-AM" sz="2100" b="1" dirty="0">
                <a:solidFill>
                  <a:srgbClr val="FF0000"/>
                </a:solidFill>
                <a:latin typeface="Sylfaen" panose="010A0502050306030303" pitchFamily="18" charset="0"/>
              </a:rPr>
              <a:t>3) զենքի կամ մարմնական վնասվածք պատճառելու համար նախապես պատրաստված կամ հարմարեցված առարկայի կամ միջոցի գործադրմամբ կատարվող հարձակմանը կամ անձի կյանքը կամ առողջությունը վտանգող այլ արարքի կատարմանը </a:t>
            </a:r>
            <a:r>
              <a:rPr lang="hy-AM" sz="2100" b="1" dirty="0" smtClean="0">
                <a:solidFill>
                  <a:srgbClr val="FF0000"/>
                </a:solidFill>
                <a:latin typeface="Sylfaen" panose="010A0502050306030303" pitchFamily="18" charset="0"/>
              </a:rPr>
              <a:t>մասնակցելով</a:t>
            </a:r>
            <a:r>
              <a:rPr lang="hy-AM" sz="2100" b="1" dirty="0">
                <a:solidFill>
                  <a:srgbClr val="FF0000"/>
                </a:solidFill>
                <a:latin typeface="Sylfaen" panose="010A0502050306030303" pitchFamily="18" charset="0"/>
              </a:rPr>
              <a:t>.</a:t>
            </a:r>
          </a:p>
          <a:p>
            <a:pPr algn="just"/>
            <a:r>
              <a:rPr lang="hy-AM" sz="2100" b="1" dirty="0">
                <a:solidFill>
                  <a:srgbClr val="000000"/>
                </a:solidFill>
                <a:latin typeface="Sylfaen" panose="010A0502050306030303" pitchFamily="18" charset="0"/>
              </a:rPr>
              <a:t>3. Հանցավոր կազմակերպության գործունեության խափանմանը նպաստած անձն ազատվում է սույն հոդվածով նախատեսված քրեական պատասխանատվությունից: Եթե անձի փաստացի կատարած արարքն այլ հանցակազմ է պարունակում, ապա նա ենթակա է քրեական պատասխանատվության այդ հանցագործության համար:</a:t>
            </a:r>
          </a:p>
        </p:txBody>
      </p:sp>
      <p:grpSp>
        <p:nvGrpSpPr>
          <p:cNvPr id="19" name="Group 18"/>
          <p:cNvGrpSpPr/>
          <p:nvPr/>
        </p:nvGrpSpPr>
        <p:grpSpPr>
          <a:xfrm>
            <a:off x="-29511" y="1384663"/>
            <a:ext cx="3949020" cy="4603092"/>
            <a:chOff x="303792" y="619125"/>
            <a:chExt cx="6085447"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303792" y="619125"/>
              <a:ext cx="6085447" cy="5629022"/>
              <a:chOff x="303792" y="619125"/>
              <a:chExt cx="6085447"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13</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346749"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319</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303792" y="782449"/>
                <a:ext cx="4871432" cy="1618405"/>
              </a:xfrm>
              <a:prstGeom prst="rect">
                <a:avLst/>
              </a:prstGeom>
              <a:noFill/>
            </p:spPr>
            <p:txBody>
              <a:bodyPr wrap="square" rtlCol="0">
                <a:spAutoFit/>
              </a:bodyPr>
              <a:lstStyle/>
              <a:p>
                <a:pPr algn="ctr"/>
                <a:r>
                  <a:rPr lang="hy-AM" sz="2000" b="1" dirty="0">
                    <a:solidFill>
                      <a:srgbClr val="822252"/>
                    </a:solidFill>
                    <a:latin typeface="Sylfaen" panose="010A0502050306030303" pitchFamily="18" charset="0"/>
                  </a:rPr>
                  <a:t>Հանցավոր </a:t>
                </a:r>
                <a:r>
                  <a:rPr lang="hy-AM" sz="2000" b="1" dirty="0" smtClean="0">
                    <a:solidFill>
                      <a:srgbClr val="822252"/>
                    </a:solidFill>
                    <a:latin typeface="Sylfaen" panose="010A0502050306030303" pitchFamily="18" charset="0"/>
                  </a:rPr>
                  <a:t>կազմակերպությանը մասնակցելը</a:t>
                </a:r>
              </a:p>
              <a:p>
                <a:pPr algn="ctr"/>
                <a:r>
                  <a:rPr lang="hy-AM" sz="2000" b="1" dirty="0" smtClean="0">
                    <a:solidFill>
                      <a:srgbClr val="822252"/>
                    </a:solidFill>
                    <a:latin typeface="Sylfaen" panose="010A0502050306030303" pitchFamily="18" charset="0"/>
                  </a:rPr>
                  <a:t> </a:t>
                </a:r>
                <a:endParaRPr lang="en-IN" sz="20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10401484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213373" y="1258051"/>
            <a:ext cx="7133896" cy="4493538"/>
          </a:xfrm>
          <a:prstGeom prst="rect">
            <a:avLst/>
          </a:prstGeom>
        </p:spPr>
        <p:txBody>
          <a:bodyPr wrap="square">
            <a:spAutoFit/>
          </a:bodyPr>
          <a:lstStyle/>
          <a:p>
            <a:pPr algn="just"/>
            <a:r>
              <a:rPr lang="hy-AM" sz="2600" b="1" dirty="0">
                <a:solidFill>
                  <a:srgbClr val="000000"/>
                </a:solidFill>
                <a:latin typeface="Sylfaen" panose="010A0502050306030303" pitchFamily="18" charset="0"/>
              </a:rPr>
              <a:t>1. Օրենքով չնախատեսված զինված միավորումներ ստեղծելը կամ ղեկավարելը, եթե բացակայում են սույն օրենսգրքի 222-րդ հոդվածով նախատեսված հանցագործության </a:t>
            </a:r>
            <a:r>
              <a:rPr lang="hy-AM" sz="2600" b="1" dirty="0" smtClean="0">
                <a:solidFill>
                  <a:srgbClr val="000000"/>
                </a:solidFill>
                <a:latin typeface="Sylfaen" panose="010A0502050306030303" pitchFamily="18" charset="0"/>
              </a:rPr>
              <a:t>հատկանիշները</a:t>
            </a:r>
            <a:r>
              <a:rPr lang="hy-AM" sz="2600" b="1" dirty="0">
                <a:solidFill>
                  <a:srgbClr val="000000"/>
                </a:solidFill>
                <a:latin typeface="Sylfaen" panose="010A0502050306030303" pitchFamily="18" charset="0"/>
              </a:rPr>
              <a:t>.</a:t>
            </a:r>
          </a:p>
          <a:p>
            <a:pPr algn="just"/>
            <a:r>
              <a:rPr lang="hy-AM" sz="2600" b="1" dirty="0">
                <a:solidFill>
                  <a:srgbClr val="000000"/>
                </a:solidFill>
                <a:latin typeface="Sylfaen" panose="010A0502050306030303" pitchFamily="18" charset="0"/>
              </a:rPr>
              <a:t>2. Օրենքով չնախատեսված զինված միավորմանը </a:t>
            </a:r>
            <a:r>
              <a:rPr lang="hy-AM" sz="2600" b="1" dirty="0" smtClean="0">
                <a:solidFill>
                  <a:srgbClr val="000000"/>
                </a:solidFill>
                <a:latin typeface="Sylfaen" panose="010A0502050306030303" pitchFamily="18" charset="0"/>
              </a:rPr>
              <a:t>մասնակցելը</a:t>
            </a:r>
            <a:r>
              <a:rPr lang="hy-AM" sz="2600" b="1" dirty="0">
                <a:solidFill>
                  <a:srgbClr val="000000"/>
                </a:solidFill>
                <a:latin typeface="Sylfaen" panose="010A0502050306030303" pitchFamily="18" charset="0"/>
              </a:rPr>
              <a:t>.</a:t>
            </a:r>
          </a:p>
          <a:p>
            <a:pPr algn="just"/>
            <a:r>
              <a:rPr lang="hy-AM" sz="2600" b="1" dirty="0">
                <a:solidFill>
                  <a:srgbClr val="000000"/>
                </a:solidFill>
                <a:latin typeface="Sylfaen" panose="010A0502050306030303" pitchFamily="18" charset="0"/>
              </a:rPr>
              <a:t> 3. Սույն հոդվածի առաջին կամ երկրորդ մասով նախատեսված արարքները պաշտոնեական դիրքն օգտագործելով </a:t>
            </a:r>
            <a:r>
              <a:rPr lang="hy-AM" sz="2600" b="1" dirty="0" smtClean="0">
                <a:solidFill>
                  <a:srgbClr val="000000"/>
                </a:solidFill>
                <a:latin typeface="Sylfaen" panose="010A0502050306030303" pitchFamily="18" charset="0"/>
              </a:rPr>
              <a:t>կատարելը.</a:t>
            </a:r>
            <a:endParaRPr lang="en-US" sz="2600" b="1" dirty="0">
              <a:solidFill>
                <a:prstClr val="black"/>
              </a:solidFill>
              <a:latin typeface="Sylfaen" panose="010A0502050306030303" pitchFamily="18" charset="0"/>
            </a:endParaRPr>
          </a:p>
        </p:txBody>
      </p:sp>
      <p:grpSp>
        <p:nvGrpSpPr>
          <p:cNvPr id="19" name="Group 18"/>
          <p:cNvGrpSpPr/>
          <p:nvPr/>
        </p:nvGrpSpPr>
        <p:grpSpPr>
          <a:xfrm>
            <a:off x="180099" y="1384663"/>
            <a:ext cx="3739410" cy="4603092"/>
            <a:chOff x="626802" y="619125"/>
            <a:chExt cx="5762437"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2" y="619125"/>
              <a:ext cx="5762437" cy="5629022"/>
              <a:chOff x="626802" y="619125"/>
              <a:chExt cx="5762437"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14</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3152" y="2623974"/>
                <a:ext cx="2346748"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224</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626802" y="1006682"/>
                <a:ext cx="4398966" cy="1317307"/>
              </a:xfrm>
              <a:prstGeom prst="rect">
                <a:avLst/>
              </a:prstGeom>
              <a:noFill/>
            </p:spPr>
            <p:txBody>
              <a:bodyPr wrap="square" rtlCol="0">
                <a:spAutoFit/>
              </a:bodyPr>
              <a:lstStyle/>
              <a:p>
                <a:pPr algn="ctr"/>
                <a:r>
                  <a:rPr lang="hy-AM" sz="1600" b="1" dirty="0">
                    <a:solidFill>
                      <a:srgbClr val="822252"/>
                    </a:solidFill>
                    <a:latin typeface="Sylfaen" panose="010A0502050306030303" pitchFamily="18" charset="0"/>
                  </a:rPr>
                  <a:t>Օրենքով չնախատեսված զինված միավորում ստեղծելը կամ </a:t>
                </a:r>
                <a:r>
                  <a:rPr lang="hy-AM" sz="1600" b="1" dirty="0" smtClean="0">
                    <a:solidFill>
                      <a:srgbClr val="822252"/>
                    </a:solidFill>
                    <a:latin typeface="Sylfaen" panose="010A0502050306030303" pitchFamily="18" charset="0"/>
                  </a:rPr>
                  <a:t>դրանց մասնակցելը</a:t>
                </a: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cxnSp>
        <p:nvCxnSpPr>
          <p:cNvPr id="17" name="Straight Connector 16"/>
          <p:cNvCxnSpPr/>
          <p:nvPr/>
        </p:nvCxnSpPr>
        <p:spPr>
          <a:xfrm>
            <a:off x="4331727" y="5077097"/>
            <a:ext cx="68971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31727" y="5486400"/>
            <a:ext cx="1590102" cy="1741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4093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101656" y="1242662"/>
            <a:ext cx="7485861" cy="4524315"/>
          </a:xfrm>
          <a:prstGeom prst="rect">
            <a:avLst/>
          </a:prstGeom>
        </p:spPr>
        <p:txBody>
          <a:bodyPr wrap="square">
            <a:spAutoFit/>
          </a:bodyPr>
          <a:lstStyle/>
          <a:p>
            <a:pPr algn="just"/>
            <a:r>
              <a:rPr lang="hy-AM" sz="2400" b="1" dirty="0">
                <a:solidFill>
                  <a:srgbClr val="000000"/>
                </a:solidFill>
                <a:latin typeface="Sylfaen" panose="010A0502050306030303" pitchFamily="18" charset="0"/>
              </a:rPr>
              <a:t>1. Օրենքով չնախատեսված զինված միավորում ստեղծելը կամ ղեկավարելը, եթե բացակայում են սույն օրենսգրքի 318-րդ հոդվածով նախատեսված հանցանքի </a:t>
            </a:r>
            <a:r>
              <a:rPr lang="hy-AM" sz="2400" b="1" dirty="0" smtClean="0">
                <a:solidFill>
                  <a:srgbClr val="000000"/>
                </a:solidFill>
                <a:latin typeface="Sylfaen" panose="010A0502050306030303" pitchFamily="18" charset="0"/>
              </a:rPr>
              <a:t>հատկանիշները</a:t>
            </a:r>
            <a:r>
              <a:rPr lang="hy-AM" sz="2400" b="1" dirty="0">
                <a:solidFill>
                  <a:srgbClr val="000000"/>
                </a:solidFill>
                <a:latin typeface="Sylfaen" panose="010A0502050306030303" pitchFamily="18" charset="0"/>
              </a:rPr>
              <a:t>.</a:t>
            </a:r>
          </a:p>
          <a:p>
            <a:pPr algn="just"/>
            <a:r>
              <a:rPr lang="hy-AM" sz="2400" b="1" dirty="0">
                <a:solidFill>
                  <a:srgbClr val="000000"/>
                </a:solidFill>
                <a:latin typeface="Sylfaen" panose="010A0502050306030303" pitchFamily="18" charset="0"/>
              </a:rPr>
              <a:t>2. Սույն հոդվածի 1-ին մասով նախատեսված արարքը, որը կատարվել է</a:t>
            </a:r>
            <a:r>
              <a:rPr lang="hy-AM" sz="2400" b="1" dirty="0" smtClean="0">
                <a:solidFill>
                  <a:srgbClr val="000000"/>
                </a:solidFill>
                <a:latin typeface="Sylfaen" panose="010A0502050306030303" pitchFamily="18" charset="0"/>
              </a:rPr>
              <a:t>՝</a:t>
            </a:r>
            <a:endParaRPr lang="hy-AM" sz="2400" b="1" dirty="0">
              <a:solidFill>
                <a:srgbClr val="000000"/>
              </a:solidFill>
              <a:latin typeface="Sylfaen" panose="010A0502050306030303" pitchFamily="18" charset="0"/>
            </a:endParaRPr>
          </a:p>
          <a:p>
            <a:pPr algn="just"/>
            <a:r>
              <a:rPr lang="hy-AM" sz="2400" b="1" dirty="0">
                <a:solidFill>
                  <a:srgbClr val="FF0000"/>
                </a:solidFill>
                <a:latin typeface="Sylfaen" panose="010A0502050306030303" pitchFamily="18" charset="0"/>
              </a:rPr>
              <a:t>1) իշխանական կամ ծառայողական լիազորությունները կամ դրանցով պայմանավորված ազդեցությունն օգտագործելով</a:t>
            </a:r>
            <a:r>
              <a:rPr lang="hy-AM" sz="2400" b="1" dirty="0" smtClean="0">
                <a:solidFill>
                  <a:srgbClr val="FF0000"/>
                </a:solidFill>
                <a:latin typeface="Sylfaen" panose="010A0502050306030303" pitchFamily="18" charset="0"/>
              </a:rPr>
              <a:t>,</a:t>
            </a:r>
            <a:endParaRPr lang="hy-AM" sz="2400" b="1" dirty="0">
              <a:solidFill>
                <a:srgbClr val="FF0000"/>
              </a:solidFill>
              <a:latin typeface="Sylfaen" panose="010A0502050306030303" pitchFamily="18" charset="0"/>
            </a:endParaRPr>
          </a:p>
          <a:p>
            <a:pPr algn="just"/>
            <a:r>
              <a:rPr lang="hy-AM" sz="2400" b="1" dirty="0">
                <a:solidFill>
                  <a:srgbClr val="FF0000"/>
                </a:solidFill>
                <a:latin typeface="Sylfaen" panose="010A0502050306030303" pitchFamily="18" charset="0"/>
              </a:rPr>
              <a:t>2) անչափահասի ներգրավմամբ </a:t>
            </a:r>
            <a:r>
              <a:rPr lang="hy-AM" sz="2400" b="1" dirty="0" smtClean="0">
                <a:solidFill>
                  <a:srgbClr val="FF0000"/>
                </a:solidFill>
                <a:latin typeface="Sylfaen" panose="010A0502050306030303" pitchFamily="18" charset="0"/>
              </a:rPr>
              <a:t>կամ</a:t>
            </a:r>
            <a:endParaRPr lang="hy-AM" sz="2400" b="1" dirty="0">
              <a:solidFill>
                <a:srgbClr val="FF0000"/>
              </a:solidFill>
              <a:latin typeface="Sylfaen" panose="010A0502050306030303" pitchFamily="18" charset="0"/>
            </a:endParaRPr>
          </a:p>
          <a:p>
            <a:pPr algn="just"/>
            <a:r>
              <a:rPr lang="hy-AM" sz="2400" b="1" dirty="0">
                <a:solidFill>
                  <a:srgbClr val="FF0000"/>
                </a:solidFill>
                <a:latin typeface="Sylfaen" panose="010A0502050306030303" pitchFamily="18" charset="0"/>
              </a:rPr>
              <a:t>3) քրեական աստիճանակարգության բարձրագույն կարգավիճակ ունեցող անձի </a:t>
            </a:r>
            <a:r>
              <a:rPr lang="hy-AM" sz="2400" b="1" dirty="0" smtClean="0">
                <a:solidFill>
                  <a:srgbClr val="FF0000"/>
                </a:solidFill>
                <a:latin typeface="Sylfaen" panose="010A0502050306030303" pitchFamily="18" charset="0"/>
              </a:rPr>
              <a:t>կողմից:</a:t>
            </a:r>
            <a:endParaRPr lang="en-US" sz="2400" b="1" dirty="0">
              <a:solidFill>
                <a:srgbClr val="FF0000"/>
              </a:solidFill>
              <a:latin typeface="Sylfaen" panose="010A0502050306030303" pitchFamily="18" charset="0"/>
            </a:endParaRPr>
          </a:p>
        </p:txBody>
      </p:sp>
      <p:grpSp>
        <p:nvGrpSpPr>
          <p:cNvPr id="19" name="Group 18"/>
          <p:cNvGrpSpPr/>
          <p:nvPr/>
        </p:nvGrpSpPr>
        <p:grpSpPr>
          <a:xfrm>
            <a:off x="180099" y="1384663"/>
            <a:ext cx="3739410" cy="4603092"/>
            <a:chOff x="626802" y="619125"/>
            <a:chExt cx="5762437"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2" y="619125"/>
              <a:ext cx="5762437" cy="5629022"/>
              <a:chOff x="626802" y="619125"/>
              <a:chExt cx="5762437"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14</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3152" y="2623974"/>
                <a:ext cx="2346748"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320</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626802" y="1006682"/>
                <a:ext cx="4398966" cy="1016208"/>
              </a:xfrm>
              <a:prstGeom prst="rect">
                <a:avLst/>
              </a:prstGeom>
              <a:noFill/>
            </p:spPr>
            <p:txBody>
              <a:bodyPr wrap="square" rtlCol="0">
                <a:spAutoFit/>
              </a:bodyPr>
              <a:lstStyle/>
              <a:p>
                <a:pPr algn="ctr"/>
                <a:r>
                  <a:rPr lang="hy-AM" sz="1600" b="1" dirty="0">
                    <a:solidFill>
                      <a:srgbClr val="822252"/>
                    </a:solidFill>
                    <a:latin typeface="Sylfaen" panose="010A0502050306030303" pitchFamily="18" charset="0"/>
                  </a:rPr>
                  <a:t>Օրենքով չնախատեսված զինված միավորում ստեղծելը կամ </a:t>
                </a:r>
                <a:r>
                  <a:rPr lang="hy-AM" sz="1600" b="1" dirty="0" smtClean="0">
                    <a:solidFill>
                      <a:srgbClr val="822252"/>
                    </a:solidFill>
                    <a:latin typeface="Sylfaen" panose="010A0502050306030303" pitchFamily="18" charset="0"/>
                  </a:rPr>
                  <a:t>ղեկավարելը</a:t>
                </a: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29515772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272439" y="1242662"/>
            <a:ext cx="7294272" cy="4524315"/>
          </a:xfrm>
          <a:prstGeom prst="rect">
            <a:avLst/>
          </a:prstGeom>
        </p:spPr>
        <p:txBody>
          <a:bodyPr wrap="square">
            <a:spAutoFit/>
          </a:bodyPr>
          <a:lstStyle/>
          <a:p>
            <a:pPr algn="just"/>
            <a:r>
              <a:rPr lang="hy-AM" sz="2400" b="1" dirty="0">
                <a:solidFill>
                  <a:srgbClr val="000000"/>
                </a:solidFill>
                <a:latin typeface="Sylfaen" panose="010A0502050306030303" pitchFamily="18" charset="0"/>
              </a:rPr>
              <a:t>1. Օրենքով չնախատեսված զինված միավորմանը մասնակցելը, եթե բացակայում են սույն օրենսգրքի 319-րդ հոդվածով նախատեսված հանցանքի </a:t>
            </a:r>
            <a:r>
              <a:rPr lang="hy-AM" sz="2400" b="1" dirty="0" smtClean="0">
                <a:solidFill>
                  <a:srgbClr val="000000"/>
                </a:solidFill>
                <a:latin typeface="Sylfaen" panose="010A0502050306030303" pitchFamily="18" charset="0"/>
              </a:rPr>
              <a:t>հատկանիշները</a:t>
            </a:r>
            <a:r>
              <a:rPr lang="hy-AM" sz="2400" b="1" dirty="0">
                <a:solidFill>
                  <a:srgbClr val="000000"/>
                </a:solidFill>
                <a:latin typeface="Sylfaen" panose="010A0502050306030303" pitchFamily="18" charset="0"/>
              </a:rPr>
              <a:t>.</a:t>
            </a:r>
          </a:p>
          <a:p>
            <a:pPr algn="just"/>
            <a:r>
              <a:rPr lang="hy-AM" sz="2400" b="1" dirty="0">
                <a:solidFill>
                  <a:srgbClr val="000000"/>
                </a:solidFill>
                <a:latin typeface="Sylfaen" panose="010A0502050306030303" pitchFamily="18" charset="0"/>
              </a:rPr>
              <a:t>2. Սույն հոդվածի 1-ին մասով նախատեսված արարքը, որը կատարվել է</a:t>
            </a:r>
            <a:r>
              <a:rPr lang="hy-AM" sz="2400" b="1" dirty="0" smtClean="0">
                <a:solidFill>
                  <a:srgbClr val="000000"/>
                </a:solidFill>
                <a:latin typeface="Sylfaen" panose="010A0502050306030303" pitchFamily="18" charset="0"/>
              </a:rPr>
              <a:t>՝</a:t>
            </a:r>
            <a:endParaRPr lang="hy-AM" sz="2400" b="1" dirty="0">
              <a:solidFill>
                <a:srgbClr val="000000"/>
              </a:solidFill>
              <a:latin typeface="Sylfaen" panose="010A0502050306030303" pitchFamily="18" charset="0"/>
            </a:endParaRPr>
          </a:p>
          <a:p>
            <a:pPr algn="just"/>
            <a:r>
              <a:rPr lang="hy-AM" sz="2400" b="1" dirty="0">
                <a:solidFill>
                  <a:srgbClr val="FF0000"/>
                </a:solidFill>
                <a:latin typeface="Sylfaen" panose="010A0502050306030303" pitchFamily="18" charset="0"/>
              </a:rPr>
              <a:t>1) իշխանական կամ ծառայողական լիազորությունները կամ դրանցով պայմանավորված ազդեցությունն օգտագործելով </a:t>
            </a:r>
            <a:r>
              <a:rPr lang="hy-AM" sz="2400" b="1" dirty="0" smtClean="0">
                <a:solidFill>
                  <a:srgbClr val="FF0000"/>
                </a:solidFill>
                <a:latin typeface="Sylfaen" panose="010A0502050306030303" pitchFamily="18" charset="0"/>
              </a:rPr>
              <a:t>կամ</a:t>
            </a:r>
            <a:endParaRPr lang="hy-AM" sz="2400" b="1" dirty="0">
              <a:solidFill>
                <a:srgbClr val="FF0000"/>
              </a:solidFill>
              <a:latin typeface="Sylfaen" panose="010A0502050306030303" pitchFamily="18" charset="0"/>
            </a:endParaRPr>
          </a:p>
          <a:p>
            <a:pPr algn="just"/>
            <a:r>
              <a:rPr lang="hy-AM" sz="2400" b="1" dirty="0">
                <a:solidFill>
                  <a:srgbClr val="FF0000"/>
                </a:solidFill>
                <a:latin typeface="Sylfaen" panose="010A0502050306030303" pitchFamily="18" charset="0"/>
              </a:rPr>
              <a:t>2) քրեական աստիճանակարգության բարձրագույն կարգավիճակ ունեցող անձի </a:t>
            </a:r>
            <a:r>
              <a:rPr lang="hy-AM" sz="2400" b="1" dirty="0" smtClean="0">
                <a:solidFill>
                  <a:srgbClr val="FF0000"/>
                </a:solidFill>
                <a:latin typeface="Sylfaen" panose="010A0502050306030303" pitchFamily="18" charset="0"/>
              </a:rPr>
              <a:t>կողմից:</a:t>
            </a:r>
            <a:endParaRPr lang="en-US" sz="2400" b="1" dirty="0">
              <a:solidFill>
                <a:srgbClr val="FF0000"/>
              </a:solidFill>
              <a:latin typeface="Sylfaen" panose="010A0502050306030303" pitchFamily="18" charset="0"/>
            </a:endParaRPr>
          </a:p>
        </p:txBody>
      </p:sp>
      <p:grpSp>
        <p:nvGrpSpPr>
          <p:cNvPr id="19" name="Group 18"/>
          <p:cNvGrpSpPr/>
          <p:nvPr/>
        </p:nvGrpSpPr>
        <p:grpSpPr>
          <a:xfrm>
            <a:off x="180099" y="1384663"/>
            <a:ext cx="3739410" cy="4603092"/>
            <a:chOff x="626802" y="619125"/>
            <a:chExt cx="5762437"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2" y="619125"/>
              <a:ext cx="5762437" cy="5629022"/>
              <a:chOff x="626802" y="619125"/>
              <a:chExt cx="5762437"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14</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3152" y="2623974"/>
                <a:ext cx="2346748"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321</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626802" y="1006682"/>
                <a:ext cx="4398966" cy="1016208"/>
              </a:xfrm>
              <a:prstGeom prst="rect">
                <a:avLst/>
              </a:prstGeom>
              <a:noFill/>
            </p:spPr>
            <p:txBody>
              <a:bodyPr wrap="square" rtlCol="0">
                <a:spAutoFit/>
              </a:bodyPr>
              <a:lstStyle/>
              <a:p>
                <a:pPr algn="ctr"/>
                <a:r>
                  <a:rPr lang="hy-AM" sz="1600" b="1" dirty="0">
                    <a:solidFill>
                      <a:srgbClr val="822252"/>
                    </a:solidFill>
                    <a:latin typeface="Sylfaen" panose="010A0502050306030303" pitchFamily="18" charset="0"/>
                  </a:rPr>
                  <a:t>Օրենքով չնախատեսված զինված միավորմանը </a:t>
                </a:r>
                <a:r>
                  <a:rPr lang="hy-AM" sz="1600" b="1" dirty="0" smtClean="0">
                    <a:solidFill>
                      <a:srgbClr val="822252"/>
                    </a:solidFill>
                    <a:latin typeface="Sylfaen" panose="010A0502050306030303" pitchFamily="18" charset="0"/>
                  </a:rPr>
                  <a:t>մասնակցելը</a:t>
                </a: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27341920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447665" y="560901"/>
            <a:ext cx="6950736" cy="6247864"/>
          </a:xfrm>
          <a:prstGeom prst="rect">
            <a:avLst/>
          </a:prstGeom>
        </p:spPr>
        <p:txBody>
          <a:bodyPr wrap="square">
            <a:spAutoFit/>
          </a:bodyPr>
          <a:lstStyle/>
          <a:p>
            <a:pPr algn="just"/>
            <a:r>
              <a:rPr lang="hy-AM" sz="2000" b="1" dirty="0">
                <a:solidFill>
                  <a:srgbClr val="000000"/>
                </a:solidFill>
                <a:latin typeface="Sylfaen" panose="010A0502050306030303" pitchFamily="18" charset="0"/>
              </a:rPr>
              <a:t>1. Քրեական աստիճանակարգության բարձրագույն կարգավիճակ տալը կամ ստանալը կամ </a:t>
            </a:r>
            <a:r>
              <a:rPr lang="hy-AM" sz="2000" b="1" dirty="0" smtClean="0">
                <a:solidFill>
                  <a:srgbClr val="000000"/>
                </a:solidFill>
                <a:latin typeface="Sylfaen" panose="010A0502050306030303" pitchFamily="18" charset="0"/>
              </a:rPr>
              <a:t>պահպանելը</a:t>
            </a:r>
            <a:r>
              <a:rPr lang="hy-AM" sz="2000" b="1" dirty="0">
                <a:solidFill>
                  <a:srgbClr val="000000"/>
                </a:solidFill>
                <a:latin typeface="Sylfaen" panose="010A0502050306030303" pitchFamily="18" charset="0"/>
              </a:rPr>
              <a:t>.</a:t>
            </a:r>
          </a:p>
          <a:p>
            <a:pPr algn="just"/>
            <a:r>
              <a:rPr lang="hy-AM" sz="2000" b="1" dirty="0">
                <a:solidFill>
                  <a:srgbClr val="000000"/>
                </a:solidFill>
                <a:latin typeface="Sylfaen" panose="010A0502050306030303" pitchFamily="18" charset="0"/>
              </a:rPr>
              <a:t>2. Սույն գլխի իմաստով քրեական աստիճանակարգության բարձրագույն կարգավիճակ ունեցող (օրենքով գող կամ քրեական հեղինակություն) է համարվում այն անձը, որը, քրեական ենթամշակույթ կրող խմբավորման սահմանած և ճանաչած վարքագծի կանոնների համաձայն, համարվում է հեղինակություն և քրեական ենթամշակույթ կրող խմբավորման հետապնդած նպատակների իրականացման համար տալիս է հրահանգներ, ինչպես նաև կազմակերպում է քրեական ենթամշակույթ կրող խմբավորման հավաքներ կամ մասնակցում է դրանց կամ կազմակերպում կամ իրականացնում է դրամական միջոցների հավաքագրում (այդ թվում՝ մոլախաղերի միջոցով) կամ տնօրինում է քրեական ենթամշակույթ կրող խմբավորման միջոցով ստացված անօրինական օգուտը կամ կատարում է քրեական ենթամշակույթ կրող խմբավորման հետապնդած նպատակների իրականացմանն ուղղված այլ գործողություններ:</a:t>
            </a:r>
          </a:p>
        </p:txBody>
      </p:sp>
      <p:grpSp>
        <p:nvGrpSpPr>
          <p:cNvPr id="19" name="Group 18"/>
          <p:cNvGrpSpPr/>
          <p:nvPr/>
        </p:nvGrpSpPr>
        <p:grpSpPr>
          <a:xfrm>
            <a:off x="-29511" y="1384663"/>
            <a:ext cx="3949020" cy="4603092"/>
            <a:chOff x="303792" y="619125"/>
            <a:chExt cx="6085447"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303792" y="619125"/>
              <a:ext cx="6085447" cy="5629022"/>
              <a:chOff x="303792" y="619125"/>
              <a:chExt cx="6085447"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15</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525871"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223.1</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303792" y="782449"/>
                <a:ext cx="4871432" cy="1919503"/>
              </a:xfrm>
              <a:prstGeom prst="rect">
                <a:avLst/>
              </a:prstGeom>
              <a:noFill/>
            </p:spPr>
            <p:txBody>
              <a:bodyPr wrap="square" rtlCol="0">
                <a:spAutoFit/>
              </a:bodyPr>
              <a:lstStyle/>
              <a:p>
                <a:pPr algn="ctr"/>
                <a:r>
                  <a:rPr lang="hy-AM" sz="1600" b="1" dirty="0">
                    <a:solidFill>
                      <a:srgbClr val="822252"/>
                    </a:solidFill>
                    <a:latin typeface="Sylfaen" panose="010A0502050306030303" pitchFamily="18" charset="0"/>
                  </a:rPr>
                  <a:t>Քրեական աստիճանակարգության բարձրագույն կարգավիճակ տալը կամ ստանալը կամ պահպանելը</a:t>
                </a:r>
              </a:p>
              <a:p>
                <a:pPr algn="ctr"/>
                <a:r>
                  <a:rPr lang="hy-AM" sz="1600" b="1" dirty="0">
                    <a:solidFill>
                      <a:srgbClr val="822252"/>
                    </a:solidFill>
                    <a:latin typeface="Sylfaen" panose="010A0502050306030303" pitchFamily="18" charset="0"/>
                  </a:rPr>
                  <a:t> </a:t>
                </a:r>
                <a:endParaRPr lang="en-IN" sz="16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368332354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050347" y="247392"/>
            <a:ext cx="7979596" cy="6524863"/>
          </a:xfrm>
          <a:prstGeom prst="rect">
            <a:avLst/>
          </a:prstGeom>
        </p:spPr>
        <p:txBody>
          <a:bodyPr wrap="square">
            <a:spAutoFit/>
          </a:bodyPr>
          <a:lstStyle/>
          <a:p>
            <a:pPr algn="just"/>
            <a:r>
              <a:rPr lang="hy-AM" sz="1900" b="1" dirty="0">
                <a:solidFill>
                  <a:srgbClr val="000000"/>
                </a:solidFill>
                <a:latin typeface="Sylfaen" panose="010A0502050306030303" pitchFamily="18" charset="0"/>
              </a:rPr>
              <a:t>1. Քրեական աստիճանակարգության բարձրագույն կարգավիճակ տալը կամ ստանալը կամ </a:t>
            </a:r>
            <a:r>
              <a:rPr lang="hy-AM" sz="1900" b="1" dirty="0" smtClean="0">
                <a:solidFill>
                  <a:srgbClr val="000000"/>
                </a:solidFill>
                <a:latin typeface="Sylfaen" panose="010A0502050306030303" pitchFamily="18" charset="0"/>
              </a:rPr>
              <a:t>պահպանելը</a:t>
            </a:r>
            <a:r>
              <a:rPr lang="hy-AM" sz="1900" b="1" dirty="0">
                <a:solidFill>
                  <a:srgbClr val="000000"/>
                </a:solidFill>
                <a:latin typeface="Sylfaen" panose="010A0502050306030303" pitchFamily="18" charset="0"/>
              </a:rPr>
              <a:t>.</a:t>
            </a:r>
          </a:p>
          <a:p>
            <a:pPr algn="just"/>
            <a:r>
              <a:rPr lang="hy-AM" sz="1900" b="1" dirty="0">
                <a:solidFill>
                  <a:srgbClr val="000000"/>
                </a:solidFill>
                <a:latin typeface="Sylfaen" panose="010A0502050306030303" pitchFamily="18" charset="0"/>
              </a:rPr>
              <a:t>2. Սույն գլխի իմաստով՝ քրեական աստիճանակարգության բարձրագույն կարգավիճակը </a:t>
            </a:r>
            <a:r>
              <a:rPr lang="hy-AM" sz="1900" b="1" dirty="0">
                <a:latin typeface="Sylfaen" panose="010A0502050306030303" pitchFamily="18" charset="0"/>
              </a:rPr>
              <a:t>պահպանող</a:t>
            </a:r>
            <a:r>
              <a:rPr lang="hy-AM" sz="1900" b="1" dirty="0">
                <a:solidFill>
                  <a:srgbClr val="000000"/>
                </a:solidFill>
                <a:latin typeface="Sylfaen" panose="010A0502050306030303" pitchFamily="18" charset="0"/>
              </a:rPr>
              <a:t> (օրենքով գող կամ քրեական հեղինակություն) է համարվում այն անձը, որը, քրեական ենթամշակույթ կրող խմբավորման սահմանած և ճանաչած վարքագծի կանոնների համաձայն, համարվում է հեղինակություն և քրեական ենթամշակույթ կրող խմբավորման հետապնդած նպատակների իրականացման համար տալիս է հրահանգներ, կազմակերպում է քրեական ենթամշակույթ կրող խմբավորման հավաքներ կամ մասնակցում է դրանց կամ կազմակերպում կամ իրականացնում է դրամական միջոցների հավաքագրում (այդ թվում՝ մոլախաղերի միջոցով) կամ տնօրինում է քրեական ենթամշակույթ կրող խմբավորման միջոցով ստացված անօրինական օգուտը կամ կատարում է քրեական ենթամշակույթ կրող խմբավորման հետապնդած նպատակների իրականացմանն ուղղված այլ գործողություններ</a:t>
            </a:r>
            <a:r>
              <a:rPr lang="hy-AM" sz="1900" b="1" dirty="0" smtClean="0">
                <a:solidFill>
                  <a:srgbClr val="000000"/>
                </a:solidFill>
                <a:latin typeface="Sylfaen" panose="010A0502050306030303" pitchFamily="18" charset="0"/>
              </a:rPr>
              <a:t>:</a:t>
            </a:r>
            <a:endParaRPr lang="hy-AM" sz="1900" b="1" dirty="0">
              <a:solidFill>
                <a:srgbClr val="000000"/>
              </a:solidFill>
              <a:latin typeface="Sylfaen" panose="010A0502050306030303" pitchFamily="18" charset="0"/>
            </a:endParaRPr>
          </a:p>
          <a:p>
            <a:pPr algn="just"/>
            <a:r>
              <a:rPr lang="hy-AM" sz="1900" b="1" dirty="0">
                <a:solidFill>
                  <a:srgbClr val="FF0000"/>
                </a:solidFill>
                <a:latin typeface="Sylfaen" panose="010A0502050306030303" pitchFamily="18" charset="0"/>
              </a:rPr>
              <a:t>3. Սույն հոդվածի իմաստով՝ քրեական աստիճանակարգության բարձրագույն կարգավիճակ (օրենքով գող կամ քրեական հեղինակություն) ստացած է համարվում այն անձը, որն, այդ կարգավիճակը ձեռք բերելով, իրական հնարավորություն է ունեցել կատարելու սույն հոդվածի 2-րդ մասով նախատեսված գործողությունները։</a:t>
            </a:r>
          </a:p>
        </p:txBody>
      </p:sp>
      <p:grpSp>
        <p:nvGrpSpPr>
          <p:cNvPr id="19" name="Group 18"/>
          <p:cNvGrpSpPr/>
          <p:nvPr/>
        </p:nvGrpSpPr>
        <p:grpSpPr>
          <a:xfrm>
            <a:off x="-29511" y="1384663"/>
            <a:ext cx="3949020" cy="4603092"/>
            <a:chOff x="303792" y="619125"/>
            <a:chExt cx="6085447"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303792" y="619125"/>
              <a:ext cx="6085447" cy="5629022"/>
              <a:chOff x="303792" y="619125"/>
              <a:chExt cx="6085447"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15</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525871"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 </a:t>
                </a:r>
                <a:r>
                  <a:rPr lang="hy-AM" sz="1600" dirty="0" smtClean="0">
                    <a:solidFill>
                      <a:srgbClr val="8F2D56"/>
                    </a:solidFill>
                  </a:rPr>
                  <a:t>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322</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303792" y="782449"/>
                <a:ext cx="4871432" cy="1919503"/>
              </a:xfrm>
              <a:prstGeom prst="rect">
                <a:avLst/>
              </a:prstGeom>
              <a:noFill/>
            </p:spPr>
            <p:txBody>
              <a:bodyPr wrap="square" rtlCol="0">
                <a:spAutoFit/>
              </a:bodyPr>
              <a:lstStyle/>
              <a:p>
                <a:pPr algn="ctr"/>
                <a:r>
                  <a:rPr lang="hy-AM" sz="1600" b="1" dirty="0">
                    <a:solidFill>
                      <a:srgbClr val="822252"/>
                    </a:solidFill>
                    <a:latin typeface="Sylfaen" panose="010A0502050306030303" pitchFamily="18" charset="0"/>
                  </a:rPr>
                  <a:t>Քրեական աստիճանակարգության բարձրագույն կարգավիճակ տալը կամ ստանալը կամ պահպանելը</a:t>
                </a:r>
              </a:p>
              <a:p>
                <a:pPr algn="ctr"/>
                <a:r>
                  <a:rPr lang="hy-AM" sz="1600" b="1" dirty="0">
                    <a:solidFill>
                      <a:srgbClr val="822252"/>
                    </a:solidFill>
                    <a:latin typeface="Sylfaen" panose="010A0502050306030303" pitchFamily="18" charset="0"/>
                  </a:rPr>
                  <a:t> </a:t>
                </a:r>
                <a:endParaRPr lang="en-IN" sz="16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7549019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101657" y="652064"/>
            <a:ext cx="7660260" cy="5847755"/>
          </a:xfrm>
          <a:prstGeom prst="rect">
            <a:avLst/>
          </a:prstGeom>
        </p:spPr>
        <p:txBody>
          <a:bodyPr wrap="square">
            <a:spAutoFit/>
          </a:bodyPr>
          <a:lstStyle/>
          <a:p>
            <a:pPr algn="just"/>
            <a:r>
              <a:rPr lang="hy-AM" sz="1700" b="1" dirty="0">
                <a:solidFill>
                  <a:srgbClr val="000000"/>
                </a:solidFill>
                <a:latin typeface="Sylfaen" panose="010A0502050306030303" pitchFamily="18" charset="0"/>
              </a:rPr>
              <a:t>1. Քրեական ենթամշակույթ կրող խմբավորում ստեղծելը կամ ղեկավարելը՝ սույն օրենսգրքի 222-րդ կամ 223-րդ հոդվածով նախատեսված հանցագործության հատկանիշների բացակայության </a:t>
            </a:r>
            <a:r>
              <a:rPr lang="hy-AM" sz="1700" b="1" dirty="0" smtClean="0">
                <a:solidFill>
                  <a:srgbClr val="000000"/>
                </a:solidFill>
                <a:latin typeface="Sylfaen" panose="010A0502050306030303" pitchFamily="18" charset="0"/>
              </a:rPr>
              <a:t>դեպքում.</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2. Սույն հոդվածի առաջին մասով նախատեսված արարքը, որը կատարվել է</a:t>
            </a:r>
            <a:r>
              <a:rPr lang="hy-AM" sz="1700" b="1" dirty="0" smtClean="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1) քրեակատարողական հիմնարկում պահվող անձի կողմից</a:t>
            </a:r>
            <a:r>
              <a:rPr lang="hy-AM" sz="1700" b="1" dirty="0" smtClean="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2) պաշտոնեական դիրքն օգտագործելով</a:t>
            </a:r>
            <a:r>
              <a:rPr lang="hy-AM" sz="1700" b="1" dirty="0" smtClean="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3) զինված ուժերում կամ այլ զորքերում ծառայողի կողմից</a:t>
            </a:r>
            <a:r>
              <a:rPr lang="hy-AM" sz="1700" b="1" dirty="0" smtClean="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4) անչափահասի ներգրավմամբ</a:t>
            </a:r>
            <a:r>
              <a:rPr lang="hy-AM" sz="1700" b="1" dirty="0" smtClean="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5) քրեական աստիճանակարգության բարձրագույն կարգավիճակ ունեցող անձի </a:t>
            </a:r>
            <a:r>
              <a:rPr lang="hy-AM" sz="1700" b="1" dirty="0" smtClean="0">
                <a:solidFill>
                  <a:srgbClr val="000000"/>
                </a:solidFill>
                <a:latin typeface="Sylfaen" panose="010A0502050306030303" pitchFamily="18" charset="0"/>
              </a:rPr>
              <a:t>կողմից</a:t>
            </a:r>
            <a:r>
              <a:rPr lang="hy-AM" sz="1700" b="1" dirty="0">
                <a:solidFill>
                  <a:srgbClr val="000000"/>
                </a:solidFill>
                <a:latin typeface="Sylfaen" panose="010A0502050306030303" pitchFamily="18" charset="0"/>
              </a:rPr>
              <a:t>.</a:t>
            </a:r>
          </a:p>
          <a:p>
            <a:pPr algn="just"/>
            <a:r>
              <a:rPr lang="hy-AM" sz="1700" b="1" dirty="0">
                <a:solidFill>
                  <a:srgbClr val="000000"/>
                </a:solidFill>
                <a:latin typeface="Sylfaen" panose="010A0502050306030303" pitchFamily="18" charset="0"/>
              </a:rPr>
              <a:t>3. Սույն գլխի իմաստով քրեական ենթամշակույթ կրող խմբավորում (գողական աշխարհ) է համարվում քրեական աստիճանակարգությամբ ու միջանձնային հիերարխիկ հարաբերություններով օժտված անձանց միավորումը, որը գործում է իր սահմանած և ճանաչած վարքագծի կանոնների համաձայն, որոնք չեն համապատասխանում պետության սահմանած վարքագծի համապարտադիր կանոններին կամ դրանց իրացման իրավաչափ ձևերին, և որի նպատակը հանցագործություն կատարելն է կամ հանցագործության կատարումը հովանավորելը կամ այլ անձանց հանցավոր արարքի կատարմանը ներգրավելը կամ բռնության, սպառնալիքի, հարկադրանքի կամ անօրինական այլ գործողությունների միջոցով հանրային կամ մասնավոր հարցերին առնչվող վեճերը (խնդիրները) լուծելը կամ անօրինական օգուտ կամ այլ առավելություն ստանալը:</a:t>
            </a:r>
          </a:p>
        </p:txBody>
      </p:sp>
      <p:grpSp>
        <p:nvGrpSpPr>
          <p:cNvPr id="19" name="Group 18"/>
          <p:cNvGrpSpPr/>
          <p:nvPr/>
        </p:nvGrpSpPr>
        <p:grpSpPr>
          <a:xfrm>
            <a:off x="138748" y="1384663"/>
            <a:ext cx="3780761" cy="4603092"/>
            <a:chOff x="563079" y="619125"/>
            <a:chExt cx="5826160"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563079" y="619125"/>
              <a:ext cx="5826160" cy="5629022"/>
              <a:chOff x="563079" y="619125"/>
              <a:chExt cx="5826160"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16</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525871"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223.2</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563079" y="914585"/>
                <a:ext cx="4548426" cy="1467856"/>
              </a:xfrm>
              <a:prstGeom prst="rect">
                <a:avLst/>
              </a:prstGeom>
              <a:noFill/>
            </p:spPr>
            <p:txBody>
              <a:bodyPr wrap="square" rtlCol="0">
                <a:spAutoFit/>
              </a:bodyPr>
              <a:lstStyle/>
              <a:p>
                <a:pPr algn="ctr"/>
                <a:r>
                  <a:rPr lang="hy-AM" b="1" dirty="0">
                    <a:solidFill>
                      <a:srgbClr val="822252"/>
                    </a:solidFill>
                    <a:latin typeface="Sylfaen" panose="010A0502050306030303" pitchFamily="18" charset="0"/>
                  </a:rPr>
                  <a:t>Քրեական ենթամշակույթ կրող խմբավորում ստեղծելը կամ ղեկավարելը </a:t>
                </a:r>
                <a:endParaRPr lang="en-IN"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cxnSp>
        <p:nvCxnSpPr>
          <p:cNvPr id="18" name="Straight Connector 17"/>
          <p:cNvCxnSpPr/>
          <p:nvPr/>
        </p:nvCxnSpPr>
        <p:spPr>
          <a:xfrm>
            <a:off x="4206240" y="2107474"/>
            <a:ext cx="3866606" cy="109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1372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101656" y="438981"/>
            <a:ext cx="7706224" cy="6109365"/>
          </a:xfrm>
          <a:prstGeom prst="rect">
            <a:avLst/>
          </a:prstGeom>
        </p:spPr>
        <p:txBody>
          <a:bodyPr wrap="square">
            <a:spAutoFit/>
          </a:bodyPr>
          <a:lstStyle/>
          <a:p>
            <a:pPr algn="just"/>
            <a:r>
              <a:rPr lang="hy-AM" sz="1700" b="1" dirty="0">
                <a:solidFill>
                  <a:srgbClr val="000000"/>
                </a:solidFill>
                <a:latin typeface="Sylfaen" panose="010A0502050306030303" pitchFamily="18" charset="0"/>
              </a:rPr>
              <a:t>1. Քրեական ենթամշակույթ կրող խմբավորում ստեղծելը կամ ղեկավարելը, եթե բացակայում են սույն օրենսգրքի 318-րդ կամ 320-րդ հոդվածով նախատեսված հանցանքների </a:t>
            </a:r>
            <a:r>
              <a:rPr lang="hy-AM" sz="1700" b="1" dirty="0" smtClean="0">
                <a:solidFill>
                  <a:srgbClr val="000000"/>
                </a:solidFill>
                <a:latin typeface="Sylfaen" panose="010A0502050306030303" pitchFamily="18" charset="0"/>
              </a:rPr>
              <a:t>հատկանիշները</a:t>
            </a:r>
            <a:r>
              <a:rPr lang="hy-AM" sz="1700" b="1" dirty="0">
                <a:solidFill>
                  <a:srgbClr val="000000"/>
                </a:solidFill>
                <a:latin typeface="Sylfaen" panose="010A0502050306030303" pitchFamily="18" charset="0"/>
              </a:rPr>
              <a:t>.</a:t>
            </a:r>
          </a:p>
          <a:p>
            <a:pPr algn="just"/>
            <a:r>
              <a:rPr lang="hy-AM" sz="1700" b="1" dirty="0">
                <a:solidFill>
                  <a:srgbClr val="000000"/>
                </a:solidFill>
                <a:latin typeface="Sylfaen" panose="010A0502050306030303" pitchFamily="18" charset="0"/>
              </a:rPr>
              <a:t>2. Սույն հոդվածի 1-ին մասով նախատեսված արարքը, որը կատարվել է</a:t>
            </a:r>
            <a:r>
              <a:rPr lang="hy-AM" sz="1700" b="1" dirty="0" smtClean="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1) քրեակատարողական հիմնարկում պահվող անձի կողմից</a:t>
            </a:r>
            <a:r>
              <a:rPr lang="hy-AM" sz="1700" b="1" dirty="0" smtClean="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FF0000"/>
                </a:solidFill>
                <a:latin typeface="Sylfaen" panose="010A0502050306030303" pitchFamily="18" charset="0"/>
              </a:rPr>
              <a:t>2) իշխանական կամ ծառայողական լիազորությունները կամ դրանցով պայմանավորված ազդեցությունն օգտագործելով</a:t>
            </a:r>
            <a:r>
              <a:rPr lang="hy-AM" sz="1700" b="1" dirty="0" smtClean="0">
                <a:solidFill>
                  <a:srgbClr val="FF0000"/>
                </a:solidFill>
                <a:latin typeface="Sylfaen" panose="010A0502050306030303" pitchFamily="18" charset="0"/>
              </a:rPr>
              <a:t>,</a:t>
            </a:r>
            <a:endParaRPr lang="hy-AM" sz="1700" b="1" dirty="0">
              <a:solidFill>
                <a:srgbClr val="FF0000"/>
              </a:solidFill>
              <a:latin typeface="Sylfaen" panose="010A0502050306030303" pitchFamily="18" charset="0"/>
            </a:endParaRPr>
          </a:p>
          <a:p>
            <a:pPr algn="just"/>
            <a:r>
              <a:rPr lang="hy-AM" sz="1700" b="1" dirty="0">
                <a:solidFill>
                  <a:srgbClr val="000000"/>
                </a:solidFill>
                <a:latin typeface="Sylfaen" panose="010A0502050306030303" pitchFamily="18" charset="0"/>
              </a:rPr>
              <a:t>3) զինված ուժերում կամ այլ զորքերում ծառայողի կողմից</a:t>
            </a:r>
            <a:r>
              <a:rPr lang="hy-AM" sz="1700" b="1" dirty="0" smtClean="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4) անչափահասի ներգրավմամբ </a:t>
            </a:r>
            <a:r>
              <a:rPr lang="hy-AM" sz="1700" b="1" dirty="0" smtClean="0">
                <a:solidFill>
                  <a:srgbClr val="000000"/>
                </a:solidFill>
                <a:latin typeface="Sylfaen" panose="010A0502050306030303" pitchFamily="18" charset="0"/>
              </a:rPr>
              <a:t>կամ</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5) քրեական աստիճանակարգության բարձրագույն կարգավիճակ ունեցող անձի </a:t>
            </a:r>
            <a:r>
              <a:rPr lang="hy-AM" sz="1700" b="1" dirty="0" smtClean="0">
                <a:solidFill>
                  <a:srgbClr val="000000"/>
                </a:solidFill>
                <a:latin typeface="Sylfaen" panose="010A0502050306030303" pitchFamily="18" charset="0"/>
              </a:rPr>
              <a:t>կողմից</a:t>
            </a:r>
            <a:r>
              <a:rPr lang="hy-AM" sz="1700" b="1" dirty="0">
                <a:solidFill>
                  <a:srgbClr val="000000"/>
                </a:solidFill>
                <a:latin typeface="Sylfaen" panose="010A0502050306030303" pitchFamily="18" charset="0"/>
              </a:rPr>
              <a:t>.</a:t>
            </a:r>
          </a:p>
          <a:p>
            <a:pPr algn="just"/>
            <a:r>
              <a:rPr lang="hy-AM" sz="1700" b="1" dirty="0">
                <a:solidFill>
                  <a:srgbClr val="000000"/>
                </a:solidFill>
                <a:latin typeface="Sylfaen" panose="010A0502050306030303" pitchFamily="18" charset="0"/>
              </a:rPr>
              <a:t>3. Սույն գլխի իմաստով՝ քրեական ենթամշակույթ կրող խմբավորում (գողական աշխարհ) է համարվում քրեական աստիճանակարգությամբ ու միջանձնային հիերարխիկ հարաբերություններով օժտված անձանց միավորումը, որը գործում է իր սահմանած և ճանաչած վարքագծի կանոնների համաձայն, որոնք չեն համապատասխանում պետության սահմանած վարքագծի համապարտադիր կանոններին կամ դրանց իրացման իրավաչափ ձևերին, և որի նպատակը հանցագործություն կատարելն է կամ հանցագործության կատարումը հովանավորելը կամ այլ անձանց հանցագործության կատարմանը ներգրավելը կամ բռնության, սպառնալիքի, հարկադրանքի կամ անօրինական այլ գործողությունների միջոցով հանրային կամ մասնավոր հարցերին առնչվող վեճերը (խնդիրները) լուծելը կամ անօրինական օգուտ կամ այլ առավելություն ստանալը:</a:t>
            </a:r>
            <a:endParaRPr lang="hy-AM" sz="1700" b="1" dirty="0">
              <a:solidFill>
                <a:srgbClr val="FF0000"/>
              </a:solidFill>
              <a:latin typeface="Sylfaen" panose="010A0502050306030303" pitchFamily="18" charset="0"/>
            </a:endParaRPr>
          </a:p>
        </p:txBody>
      </p:sp>
      <p:grpSp>
        <p:nvGrpSpPr>
          <p:cNvPr id="19" name="Group 18"/>
          <p:cNvGrpSpPr/>
          <p:nvPr/>
        </p:nvGrpSpPr>
        <p:grpSpPr>
          <a:xfrm>
            <a:off x="180100" y="1384663"/>
            <a:ext cx="3739409" cy="4603092"/>
            <a:chOff x="626803" y="619125"/>
            <a:chExt cx="5762436"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5" y="619125"/>
              <a:ext cx="5762434" cy="5629022"/>
              <a:chOff x="626805" y="619125"/>
              <a:chExt cx="576243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16</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525871"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 </a:t>
                </a:r>
                <a:r>
                  <a:rPr lang="hy-AM" sz="1600" dirty="0" smtClean="0">
                    <a:solidFill>
                      <a:srgbClr val="8F2D56"/>
                    </a:solidFill>
                  </a:rPr>
                  <a:t>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323</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813853" y="907516"/>
                <a:ext cx="4139176" cy="1317307"/>
              </a:xfrm>
              <a:prstGeom prst="rect">
                <a:avLst/>
              </a:prstGeom>
              <a:noFill/>
            </p:spPr>
            <p:txBody>
              <a:bodyPr wrap="square" rtlCol="0">
                <a:spAutoFit/>
              </a:bodyPr>
              <a:lstStyle/>
              <a:p>
                <a:pPr algn="ctr"/>
                <a:r>
                  <a:rPr lang="hy-AM" sz="1600" b="1" dirty="0" smtClean="0">
                    <a:solidFill>
                      <a:srgbClr val="822252"/>
                    </a:solidFill>
                    <a:latin typeface="Sylfaen" panose="010A0502050306030303" pitchFamily="18" charset="0"/>
                  </a:rPr>
                  <a:t>Քրեական </a:t>
                </a:r>
                <a:r>
                  <a:rPr lang="hy-AM" sz="1600" b="1" dirty="0">
                    <a:solidFill>
                      <a:srgbClr val="822252"/>
                    </a:solidFill>
                    <a:latin typeface="Sylfaen" panose="010A0502050306030303" pitchFamily="18" charset="0"/>
                  </a:rPr>
                  <a:t>ենթամշակույթ կրող խմբավորում ստեղծելը կամ ղեկավարելը </a:t>
                </a:r>
                <a:endParaRPr lang="en-IN" sz="16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22712304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094246" y="627109"/>
            <a:ext cx="7898948" cy="5586145"/>
          </a:xfrm>
          <a:prstGeom prst="rect">
            <a:avLst/>
          </a:prstGeom>
        </p:spPr>
        <p:txBody>
          <a:bodyPr wrap="square">
            <a:spAutoFit/>
          </a:bodyPr>
          <a:lstStyle/>
          <a:p>
            <a:pPr algn="just"/>
            <a:r>
              <a:rPr lang="hy-AM" sz="1700" b="1" dirty="0">
                <a:solidFill>
                  <a:srgbClr val="000000"/>
                </a:solidFill>
                <a:latin typeface="Sylfaen" panose="010A0502050306030303" pitchFamily="18" charset="0"/>
              </a:rPr>
              <a:t>1. </a:t>
            </a:r>
            <a:r>
              <a:rPr lang="hy-AM" sz="1700" b="1" dirty="0">
                <a:solidFill>
                  <a:srgbClr val="FF0000"/>
                </a:solidFill>
                <a:latin typeface="Sylfaen" panose="010A0502050306030303" pitchFamily="18" charset="0"/>
              </a:rPr>
              <a:t>Պայթյուն, հրկիզում կամ այլ հանրավտանգ արարք կատարելը կամ դրա իրական սպառնալիքը կամ շինություն կամ տրանսպորտային, հաղորդակցության կամ կապի միջոց, այլ հաղորդակցության ուղի զավթելը կամ պահելը՝</a:t>
            </a:r>
            <a:r>
              <a:rPr lang="hy-AM" sz="1700" b="1" dirty="0">
                <a:solidFill>
                  <a:srgbClr val="000000"/>
                </a:solidFill>
                <a:latin typeface="Sylfaen" panose="010A0502050306030303" pitchFamily="18" charset="0"/>
              </a:rPr>
              <a:t> </a:t>
            </a:r>
            <a:r>
              <a:rPr lang="hy-AM" sz="1700" b="1" dirty="0">
                <a:solidFill>
                  <a:srgbClr val="FF0000"/>
                </a:solidFill>
                <a:latin typeface="Sylfaen" panose="010A0502050306030303" pitchFamily="18" charset="0"/>
              </a:rPr>
              <a:t>զուգորդված</a:t>
            </a:r>
            <a:r>
              <a:rPr lang="hy-AM" sz="1700" b="1" dirty="0">
                <a:solidFill>
                  <a:srgbClr val="000000"/>
                </a:solidFill>
                <a:latin typeface="Sylfaen" panose="010A0502050306030303" pitchFamily="18" charset="0"/>
              </a:rPr>
              <a:t> քաղաքացիական անձին կամ զինված ընդհարման ժամանակ ռազմական գործողություններին ակտիվորեն չմասնակցող անձին կյանքից զրկելու, </a:t>
            </a:r>
            <a:r>
              <a:rPr lang="hy-AM" sz="1700" b="1" dirty="0">
                <a:solidFill>
                  <a:srgbClr val="FF0000"/>
                </a:solidFill>
                <a:latin typeface="Sylfaen" panose="010A0502050306030303" pitchFamily="18" charset="0"/>
              </a:rPr>
              <a:t>առողջությանը ծանր կամ միջին ծանրության վնաս պատճառելու, խոշոր չափերի գույքային վնաս պատճառելու կամ այլ ծանր հետևանք առաջացնելու վտանգով,</a:t>
            </a:r>
            <a:r>
              <a:rPr lang="hy-AM" sz="1700" b="1" dirty="0">
                <a:solidFill>
                  <a:srgbClr val="000000"/>
                </a:solidFill>
                <a:latin typeface="Sylfaen" panose="010A0502050306030303" pitchFamily="18" charset="0"/>
              </a:rPr>
              <a:t> որի նպատակն է բնակչությանը կամ դրա առանձին խմբին ահաբեկելը, </a:t>
            </a:r>
            <a:r>
              <a:rPr lang="hy-AM" sz="1700" b="1" dirty="0">
                <a:solidFill>
                  <a:srgbClr val="FF0000"/>
                </a:solidFill>
                <a:latin typeface="Sylfaen" panose="010A0502050306030303" pitchFamily="18" charset="0"/>
              </a:rPr>
              <a:t>հանրային իշխանության մարմինների գործունեությունը կազմալուծելը, հանրային իշխանության ներկայացուցչին, պետական կամ հանրային ծառայողին կամ միջազգային կազմակերպության ներկայացուցչին կամ այլ կազմակերպությունում ծառայող անձին որևէ արարք կատարելուն կամ հանցավորի այլ պահանջը կատարելուն հարկադրելը,</a:t>
            </a:r>
            <a:r>
              <a:rPr lang="hy-AM" sz="1700" b="1" dirty="0">
                <a:solidFill>
                  <a:srgbClr val="000000"/>
                </a:solidFill>
                <a:latin typeface="Sylfaen" panose="010A0502050306030303" pitchFamily="18" charset="0"/>
              </a:rPr>
              <a:t> ինչպես նաև միջազգային պայմանագրերով ահաբեկչություն համարվող ցանկացած այլ </a:t>
            </a:r>
            <a:r>
              <a:rPr lang="hy-AM" sz="1700" b="1" dirty="0" smtClean="0">
                <a:solidFill>
                  <a:srgbClr val="000000"/>
                </a:solidFill>
                <a:latin typeface="Sylfaen" panose="010A0502050306030303" pitchFamily="18" charset="0"/>
              </a:rPr>
              <a:t>արարք</a:t>
            </a:r>
            <a:r>
              <a:rPr lang="hy-AM" sz="1700" b="1" dirty="0">
                <a:solidFill>
                  <a:srgbClr val="000000"/>
                </a:solidFill>
                <a:latin typeface="Sylfaen" panose="010A0502050306030303" pitchFamily="18" charset="0"/>
              </a:rPr>
              <a:t>.</a:t>
            </a:r>
          </a:p>
          <a:p>
            <a:pPr algn="just"/>
            <a:r>
              <a:rPr lang="hy-AM" sz="1700" b="1" dirty="0">
                <a:solidFill>
                  <a:srgbClr val="000000"/>
                </a:solidFill>
                <a:latin typeface="Sylfaen" panose="010A0502050306030303" pitchFamily="18" charset="0"/>
              </a:rPr>
              <a:t>2. Սույն հոդվածի 1-ին մասով նախատեսված արարքը, որը կատարվել է՝</a:t>
            </a:r>
          </a:p>
          <a:p>
            <a:pPr algn="just"/>
            <a:r>
              <a:rPr lang="hy-AM" sz="1700" b="1" dirty="0" smtClean="0">
                <a:latin typeface="Sylfaen" panose="010A0502050306030303" pitchFamily="18" charset="0"/>
              </a:rPr>
              <a:t>1</a:t>
            </a:r>
            <a:r>
              <a:rPr lang="hy-AM" sz="1700" b="1" dirty="0">
                <a:latin typeface="Sylfaen" panose="010A0502050306030303" pitchFamily="18" charset="0"/>
              </a:rPr>
              <a:t>) </a:t>
            </a:r>
            <a:r>
              <a:rPr lang="hy-AM" sz="1700" b="1" dirty="0">
                <a:solidFill>
                  <a:srgbClr val="FF0000"/>
                </a:solidFill>
                <a:latin typeface="Sylfaen" panose="010A0502050306030303" pitchFamily="18" charset="0"/>
              </a:rPr>
              <a:t>հանցավոր կազմակերպության կողմից կամ</a:t>
            </a:r>
          </a:p>
          <a:p>
            <a:pPr algn="just"/>
            <a:r>
              <a:rPr lang="hy-AM" sz="1700" b="1" dirty="0" smtClean="0">
                <a:latin typeface="Sylfaen" panose="010A0502050306030303" pitchFamily="18" charset="0"/>
              </a:rPr>
              <a:t>2</a:t>
            </a:r>
            <a:r>
              <a:rPr lang="hy-AM" sz="1700" b="1" dirty="0">
                <a:latin typeface="Sylfaen" panose="010A0502050306030303" pitchFamily="18" charset="0"/>
              </a:rPr>
              <a:t>) </a:t>
            </a:r>
            <a:r>
              <a:rPr lang="hy-AM" sz="1700" b="1" dirty="0">
                <a:solidFill>
                  <a:srgbClr val="FF0000"/>
                </a:solidFill>
                <a:latin typeface="Sylfaen" panose="010A0502050306030303" pitchFamily="18" charset="0"/>
              </a:rPr>
              <a:t>ատոմային էներգիայի օգտագործման օբյեկտի վրա հարձակմամբ կամ միջուկային կամ ռադիոակտիվ նյութի կամ իոնացնող ճառագայթման այլ աղբյուրի կամ զանգվածային ոչնչացման զենքի, թունավոր, քիմիական կամ կենսաբանական նյութի </a:t>
            </a:r>
            <a:r>
              <a:rPr lang="hy-AM" sz="1700" b="1" dirty="0" smtClean="0">
                <a:solidFill>
                  <a:srgbClr val="FF0000"/>
                </a:solidFill>
                <a:latin typeface="Sylfaen" panose="010A0502050306030303" pitchFamily="18" charset="0"/>
              </a:rPr>
              <a:t>օգտագործմամբ</a:t>
            </a:r>
            <a:r>
              <a:rPr lang="hy-AM" sz="1700" b="1" dirty="0">
                <a:solidFill>
                  <a:srgbClr val="FF0000"/>
                </a:solidFill>
                <a:latin typeface="Sylfaen" panose="010A0502050306030303" pitchFamily="18" charset="0"/>
              </a:rPr>
              <a:t>:</a:t>
            </a:r>
          </a:p>
        </p:txBody>
      </p:sp>
      <p:grpSp>
        <p:nvGrpSpPr>
          <p:cNvPr id="19" name="Group 18"/>
          <p:cNvGrpSpPr/>
          <p:nvPr/>
        </p:nvGrpSpPr>
        <p:grpSpPr>
          <a:xfrm>
            <a:off x="180100" y="1149531"/>
            <a:ext cx="3677797" cy="4838224"/>
            <a:chOff x="626804" y="619125"/>
            <a:chExt cx="5762435"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5" y="619125"/>
              <a:ext cx="5762434" cy="5629022"/>
              <a:chOff x="626805" y="619125"/>
              <a:chExt cx="576243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solidFill>
                      <a:prstClr val="white"/>
                    </a:solidFill>
                    <a:latin typeface="Agency FB" panose="020B0503020202020204" pitchFamily="34" charset="0"/>
                  </a:rPr>
                  <a:t>01</a:t>
                </a: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3153" y="2760185"/>
                <a:ext cx="2678165" cy="966822"/>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308</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1063202" y="1006682"/>
                <a:ext cx="3491736" cy="601259"/>
              </a:xfrm>
              <a:prstGeom prst="rect">
                <a:avLst/>
              </a:prstGeom>
              <a:noFill/>
            </p:spPr>
            <p:txBody>
              <a:bodyPr wrap="square" rtlCol="0">
                <a:spAutoFit/>
              </a:bodyPr>
              <a:lstStyle/>
              <a:p>
                <a:pPr algn="ctr">
                  <a:lnSpc>
                    <a:spcPct val="150000"/>
                  </a:lnSpc>
                </a:pPr>
                <a:r>
                  <a:rPr lang="hy-AM" sz="2000" b="1" dirty="0" smtClean="0">
                    <a:solidFill>
                      <a:srgbClr val="822252"/>
                    </a:solidFill>
                    <a:latin typeface="Sylfaen" panose="010A0502050306030303" pitchFamily="18" charset="0"/>
                  </a:rPr>
                  <a:t>Ահաբեկչություն</a:t>
                </a:r>
                <a:endParaRPr lang="en-IN" sz="20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55720530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064651" y="827164"/>
            <a:ext cx="7660260" cy="5355312"/>
          </a:xfrm>
          <a:prstGeom prst="rect">
            <a:avLst/>
          </a:prstGeom>
        </p:spPr>
        <p:txBody>
          <a:bodyPr wrap="square">
            <a:spAutoFit/>
          </a:bodyPr>
          <a:lstStyle/>
          <a:p>
            <a:pPr algn="just"/>
            <a:r>
              <a:rPr lang="hy-AM" b="1" dirty="0">
                <a:solidFill>
                  <a:srgbClr val="000000"/>
                </a:solidFill>
                <a:latin typeface="Sylfaen" panose="010A0502050306030303" pitchFamily="18" charset="0"/>
              </a:rPr>
              <a:t>1. Քրեական ենթամշակույթ կրող խմբավորմանը մասնակցելը կամ դրա հետապնդած նպատակների իրականացմանը ներգրավված լինելը կամ քրեական ենթամշակույթ կրող խմբավորման հավաքներ կազմակերպելը կամ դրանց </a:t>
            </a:r>
            <a:r>
              <a:rPr lang="hy-AM" b="1" dirty="0" smtClean="0">
                <a:solidFill>
                  <a:srgbClr val="000000"/>
                </a:solidFill>
                <a:latin typeface="Sylfaen" panose="010A0502050306030303" pitchFamily="18" charset="0"/>
              </a:rPr>
              <a:t>մասնակցելը</a:t>
            </a:r>
            <a:r>
              <a:rPr lang="hy-AM" b="1" dirty="0">
                <a:solidFill>
                  <a:srgbClr val="000000"/>
                </a:solidFill>
                <a:latin typeface="Sylfaen" panose="010A0502050306030303" pitchFamily="18" charset="0"/>
              </a:rPr>
              <a:t>.</a:t>
            </a:r>
          </a:p>
          <a:p>
            <a:pPr algn="just"/>
            <a:r>
              <a:rPr lang="hy-AM" b="1" dirty="0">
                <a:solidFill>
                  <a:srgbClr val="000000"/>
                </a:solidFill>
                <a:latin typeface="Sylfaen" panose="010A0502050306030303" pitchFamily="18" charset="0"/>
              </a:rPr>
              <a:t>2. Քրեական ենթամշակույթ կրող խմբավորմանը բռնության, սպառնալիքի կամ հարկադրանքի այլ եղանակներով </a:t>
            </a:r>
            <a:r>
              <a:rPr lang="hy-AM" b="1" dirty="0" smtClean="0">
                <a:solidFill>
                  <a:srgbClr val="000000"/>
                </a:solidFill>
                <a:latin typeface="Sylfaen" panose="010A0502050306030303" pitchFamily="18" charset="0"/>
              </a:rPr>
              <a:t>ներգրավելը</a:t>
            </a:r>
            <a:r>
              <a:rPr lang="hy-AM" b="1" dirty="0">
                <a:solidFill>
                  <a:srgbClr val="000000"/>
                </a:solidFill>
                <a:latin typeface="Sylfaen" panose="010A0502050306030303" pitchFamily="18" charset="0"/>
              </a:rPr>
              <a:t>.</a:t>
            </a:r>
          </a:p>
          <a:p>
            <a:pPr algn="just"/>
            <a:r>
              <a:rPr lang="hy-AM" b="1" dirty="0">
                <a:solidFill>
                  <a:srgbClr val="000000"/>
                </a:solidFill>
                <a:latin typeface="Sylfaen" panose="010A0502050306030303" pitchFamily="18" charset="0"/>
              </a:rPr>
              <a:t>3. Սույն հոդվածի առաջին կամ երկրորդ մասով նախատեսված արարքները, որոնք կատարվել են</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1) քրեակատարողական հիմնարկում պահվող անձի կողմից</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2) պաշտոնեական դիրքն օգտագործելով</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3) զինված ուժերում կամ այլ զորքերում ծառայողի կողմից</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4) անչափահասի ներգրավմամբ</a:t>
            </a:r>
            <a:r>
              <a:rPr lang="hy-AM" b="1" dirty="0" smtClean="0">
                <a:solidFill>
                  <a:srgbClr val="000000"/>
                </a:solidFill>
                <a:latin typeface="Sylfaen" panose="010A0502050306030303" pitchFamily="18" charset="0"/>
              </a:rPr>
              <a:t>,</a:t>
            </a:r>
            <a:endParaRPr lang="hy-AM" b="1" dirty="0">
              <a:solidFill>
                <a:srgbClr val="000000"/>
              </a:solidFill>
              <a:latin typeface="Sylfaen" panose="010A0502050306030303" pitchFamily="18" charset="0"/>
            </a:endParaRPr>
          </a:p>
          <a:p>
            <a:pPr algn="just"/>
            <a:r>
              <a:rPr lang="hy-AM" b="1" dirty="0">
                <a:solidFill>
                  <a:srgbClr val="000000"/>
                </a:solidFill>
                <a:latin typeface="Sylfaen" panose="010A0502050306030303" pitchFamily="18" charset="0"/>
              </a:rPr>
              <a:t>5) քրեական աստիճանակարգության բարձրագույն կարգավիճակ ունեցող անձի </a:t>
            </a:r>
            <a:r>
              <a:rPr lang="hy-AM" b="1" dirty="0" smtClean="0">
                <a:solidFill>
                  <a:srgbClr val="000000"/>
                </a:solidFill>
                <a:latin typeface="Sylfaen" panose="010A0502050306030303" pitchFamily="18" charset="0"/>
              </a:rPr>
              <a:t>կողմից</a:t>
            </a:r>
            <a:r>
              <a:rPr lang="hy-AM" b="1" dirty="0">
                <a:solidFill>
                  <a:srgbClr val="000000"/>
                </a:solidFill>
                <a:latin typeface="Sylfaen" panose="010A0502050306030303" pitchFamily="18" charset="0"/>
              </a:rPr>
              <a:t>.</a:t>
            </a:r>
          </a:p>
          <a:p>
            <a:pPr algn="just"/>
            <a:r>
              <a:rPr lang="hy-AM" b="1" dirty="0">
                <a:solidFill>
                  <a:srgbClr val="000000"/>
                </a:solidFill>
                <a:latin typeface="Sylfaen" panose="010A0502050306030303" pitchFamily="18" charset="0"/>
              </a:rPr>
              <a:t>4. Քրեական ենթամշակույթ կրող խմբավորմանը մասնակցելու կամ ներգրավելու մասին քրեական հետապնդման մարմիններին կամովին հայտնած և դրա գործունեության խափանմանը նպաստած անձն ազատվում է քրեական պատասխանատվությունից, եթե նրա գործողություններն այլ հանցակազմ չեն պարունակում:</a:t>
            </a:r>
          </a:p>
        </p:txBody>
      </p:sp>
      <p:grpSp>
        <p:nvGrpSpPr>
          <p:cNvPr id="19" name="Group 18"/>
          <p:cNvGrpSpPr/>
          <p:nvPr/>
        </p:nvGrpSpPr>
        <p:grpSpPr>
          <a:xfrm>
            <a:off x="138748" y="1384663"/>
            <a:ext cx="3780761" cy="4603092"/>
            <a:chOff x="563079" y="619125"/>
            <a:chExt cx="5826160"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563079" y="619125"/>
              <a:ext cx="5826160" cy="5629022"/>
              <a:chOff x="563079" y="619125"/>
              <a:chExt cx="5826160"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17</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525871"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223.3</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563079" y="914585"/>
                <a:ext cx="4548426" cy="1467856"/>
              </a:xfrm>
              <a:prstGeom prst="rect">
                <a:avLst/>
              </a:prstGeom>
              <a:noFill/>
            </p:spPr>
            <p:txBody>
              <a:bodyPr wrap="square" rtlCol="0">
                <a:spAutoFit/>
              </a:bodyPr>
              <a:lstStyle/>
              <a:p>
                <a:pPr algn="ctr"/>
                <a:r>
                  <a:rPr lang="hy-AM" b="1" dirty="0">
                    <a:solidFill>
                      <a:srgbClr val="822252"/>
                    </a:solidFill>
                    <a:latin typeface="Sylfaen" panose="010A0502050306030303" pitchFamily="18" charset="0"/>
                  </a:rPr>
                  <a:t>Քրեական ենթամշակույթ կրող խմբավորմանը մասնակցելը կամ ներգրավելը</a:t>
                </a:r>
                <a:endParaRPr lang="en-IN"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cxnSp>
        <p:nvCxnSpPr>
          <p:cNvPr id="18" name="Straight Connector 17"/>
          <p:cNvCxnSpPr/>
          <p:nvPr/>
        </p:nvCxnSpPr>
        <p:spPr>
          <a:xfrm>
            <a:off x="4190965" y="3493910"/>
            <a:ext cx="4108304" cy="109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93023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101656" y="580942"/>
            <a:ext cx="7706224" cy="5847755"/>
          </a:xfrm>
          <a:prstGeom prst="rect">
            <a:avLst/>
          </a:prstGeom>
        </p:spPr>
        <p:txBody>
          <a:bodyPr wrap="square">
            <a:spAutoFit/>
          </a:bodyPr>
          <a:lstStyle/>
          <a:p>
            <a:pPr algn="just"/>
            <a:r>
              <a:rPr lang="hy-AM" sz="1700" b="1" dirty="0">
                <a:solidFill>
                  <a:srgbClr val="000000"/>
                </a:solidFill>
                <a:latin typeface="Sylfaen" panose="010A0502050306030303" pitchFamily="18" charset="0"/>
              </a:rPr>
              <a:t>1. Քրեական ենթամշակույթ կրող խմբավորմանը մասնակցելը կամ դրա հետապնդած նպատակների իրականացմանը ներգրավված լինելը կամ քրեական ենթամշակույթ կրող խմբավորման հավաքներ կազմակերպելը կամ դրանց մասնակցելը, </a:t>
            </a:r>
            <a:r>
              <a:rPr lang="hy-AM" sz="1700" b="1" dirty="0">
                <a:solidFill>
                  <a:srgbClr val="FF0000"/>
                </a:solidFill>
                <a:latin typeface="Sylfaen" panose="010A0502050306030303" pitchFamily="18" charset="0"/>
              </a:rPr>
              <a:t>եթե բացակայում են սույն օրենսգրքի 319-րդ և 321-րդ հոդվածներով նախատեսված հանցանքների </a:t>
            </a:r>
            <a:r>
              <a:rPr lang="hy-AM" sz="1700" b="1" dirty="0" smtClean="0">
                <a:solidFill>
                  <a:srgbClr val="FF0000"/>
                </a:solidFill>
                <a:latin typeface="Sylfaen" panose="010A0502050306030303" pitchFamily="18" charset="0"/>
              </a:rPr>
              <a:t>հատկանիշները</a:t>
            </a:r>
            <a:r>
              <a:rPr lang="hy-AM" sz="1700" b="1" dirty="0">
                <a:solidFill>
                  <a:srgbClr val="FF0000"/>
                </a:solidFill>
                <a:latin typeface="Sylfaen" panose="010A0502050306030303" pitchFamily="18" charset="0"/>
              </a:rPr>
              <a:t>.</a:t>
            </a:r>
          </a:p>
          <a:p>
            <a:pPr algn="just"/>
            <a:r>
              <a:rPr lang="hy-AM" sz="1700" b="1" dirty="0">
                <a:solidFill>
                  <a:srgbClr val="000000"/>
                </a:solidFill>
                <a:latin typeface="Sylfaen" panose="010A0502050306030303" pitchFamily="18" charset="0"/>
              </a:rPr>
              <a:t>2. Քրեական ենթամշակույթ կրող խմբավորմանը բռնության, սպառնալիքի կամ հարկադրանքի այլ եղանակով </a:t>
            </a:r>
            <a:r>
              <a:rPr lang="hy-AM" sz="1700" b="1" dirty="0" smtClean="0">
                <a:solidFill>
                  <a:srgbClr val="000000"/>
                </a:solidFill>
                <a:latin typeface="Sylfaen" panose="010A0502050306030303" pitchFamily="18" charset="0"/>
              </a:rPr>
              <a:t>ներգրավելը</a:t>
            </a:r>
            <a:r>
              <a:rPr lang="hy-AM" sz="1700" b="1" dirty="0">
                <a:solidFill>
                  <a:srgbClr val="000000"/>
                </a:solidFill>
                <a:latin typeface="Sylfaen" panose="010A0502050306030303" pitchFamily="18" charset="0"/>
              </a:rPr>
              <a:t>.</a:t>
            </a:r>
          </a:p>
          <a:p>
            <a:pPr algn="just"/>
            <a:r>
              <a:rPr lang="hy-AM" sz="1700" b="1" dirty="0">
                <a:solidFill>
                  <a:srgbClr val="000000"/>
                </a:solidFill>
                <a:latin typeface="Sylfaen" panose="010A0502050306030303" pitchFamily="18" charset="0"/>
              </a:rPr>
              <a:t>3. Սույն հոդվածի 1-ին կամ 2-րդ մասով նախատեսված արարքը, որը կատարվել է</a:t>
            </a:r>
            <a:r>
              <a:rPr lang="hy-AM" sz="1700" b="1" dirty="0" smtClean="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1) քրեակատարողական հիմնարկում պահվող անձի կողմից</a:t>
            </a:r>
            <a:r>
              <a:rPr lang="hy-AM" sz="1700" b="1" dirty="0" smtClean="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FF0000"/>
                </a:solidFill>
                <a:latin typeface="Sylfaen" panose="010A0502050306030303" pitchFamily="18" charset="0"/>
              </a:rPr>
              <a:t>2) իշխանական կամ ծառայողական լիազորությունները կամ դրանցով պայմանավորված ազդեցությունն օգտագործելով</a:t>
            </a:r>
            <a:r>
              <a:rPr lang="hy-AM" sz="1700" b="1" dirty="0" smtClean="0">
                <a:solidFill>
                  <a:srgbClr val="FF0000"/>
                </a:solidFill>
                <a:latin typeface="Sylfaen" panose="010A0502050306030303" pitchFamily="18" charset="0"/>
              </a:rPr>
              <a:t>,</a:t>
            </a:r>
            <a:endParaRPr lang="hy-AM" sz="1700" b="1" dirty="0">
              <a:solidFill>
                <a:srgbClr val="FF0000"/>
              </a:solidFill>
              <a:latin typeface="Sylfaen" panose="010A0502050306030303" pitchFamily="18" charset="0"/>
            </a:endParaRPr>
          </a:p>
          <a:p>
            <a:pPr algn="just"/>
            <a:r>
              <a:rPr lang="hy-AM" sz="1700" b="1" dirty="0">
                <a:solidFill>
                  <a:srgbClr val="000000"/>
                </a:solidFill>
                <a:latin typeface="Sylfaen" panose="010A0502050306030303" pitchFamily="18" charset="0"/>
              </a:rPr>
              <a:t>3) զինված ուժերում կամ այլ զորքերում ծառայողի կողմից</a:t>
            </a:r>
            <a:r>
              <a:rPr lang="hy-AM" sz="1700" b="1" dirty="0" smtClean="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4) անչափահասի ներգրավմամբ </a:t>
            </a:r>
            <a:r>
              <a:rPr lang="hy-AM" sz="1700" b="1" dirty="0" smtClean="0">
                <a:solidFill>
                  <a:srgbClr val="000000"/>
                </a:solidFill>
                <a:latin typeface="Sylfaen" panose="010A0502050306030303" pitchFamily="18" charset="0"/>
              </a:rPr>
              <a:t>կամ</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5) քրեական աստիճանակարգության բարձրագույն կարգավիճակ ունեցող անձի </a:t>
            </a:r>
            <a:r>
              <a:rPr lang="hy-AM" sz="1700" b="1" dirty="0" smtClean="0">
                <a:solidFill>
                  <a:srgbClr val="000000"/>
                </a:solidFill>
                <a:latin typeface="Sylfaen" panose="010A0502050306030303" pitchFamily="18" charset="0"/>
              </a:rPr>
              <a:t>կողմից</a:t>
            </a:r>
            <a:r>
              <a:rPr lang="hy-AM" sz="1700" b="1" dirty="0">
                <a:solidFill>
                  <a:srgbClr val="000000"/>
                </a:solidFill>
                <a:latin typeface="Sylfaen" panose="010A0502050306030303" pitchFamily="18" charset="0"/>
              </a:rPr>
              <a:t>.</a:t>
            </a:r>
          </a:p>
          <a:p>
            <a:pPr algn="just"/>
            <a:r>
              <a:rPr lang="hy-AM" sz="1700" b="1" dirty="0">
                <a:solidFill>
                  <a:srgbClr val="000000"/>
                </a:solidFill>
                <a:latin typeface="Sylfaen" panose="010A0502050306030303" pitchFamily="18" charset="0"/>
              </a:rPr>
              <a:t>4. Քրեական ենթամշակույթ կրող խմբավորմանը մասնակցելու կամ ներգրավելու մասին իրավասու մարմիններին կամովին հայտնած և դրա գործունեության խափանմանը նպաստած անձն ազատվում է քրեական պատասխանատվությունից: Եթե անձի փաստացի կատարած արարքն այլ հանցակազմ է պարունակում, ապա նա ենթակա է քրեական պատասխանատվության այդ հանցագործության համար:</a:t>
            </a:r>
            <a:endParaRPr lang="hy-AM" sz="1700" b="1" dirty="0">
              <a:solidFill>
                <a:srgbClr val="FF0000"/>
              </a:solidFill>
              <a:latin typeface="Sylfaen" panose="010A0502050306030303" pitchFamily="18" charset="0"/>
            </a:endParaRPr>
          </a:p>
        </p:txBody>
      </p:sp>
      <p:grpSp>
        <p:nvGrpSpPr>
          <p:cNvPr id="19" name="Group 18"/>
          <p:cNvGrpSpPr/>
          <p:nvPr/>
        </p:nvGrpSpPr>
        <p:grpSpPr>
          <a:xfrm>
            <a:off x="180100" y="1384663"/>
            <a:ext cx="3739409" cy="4603092"/>
            <a:chOff x="626803" y="619125"/>
            <a:chExt cx="5762436"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5" y="619125"/>
              <a:ext cx="5762434" cy="5629022"/>
              <a:chOff x="626805" y="619125"/>
              <a:chExt cx="576243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17</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525871"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 </a:t>
                </a:r>
                <a:r>
                  <a:rPr lang="hy-AM" sz="1600" dirty="0" smtClean="0">
                    <a:solidFill>
                      <a:srgbClr val="8F2D56"/>
                    </a:solidFill>
                  </a:rPr>
                  <a:t>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324</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813853" y="907516"/>
                <a:ext cx="4139176" cy="1317307"/>
              </a:xfrm>
              <a:prstGeom prst="rect">
                <a:avLst/>
              </a:prstGeom>
              <a:noFill/>
            </p:spPr>
            <p:txBody>
              <a:bodyPr wrap="square" rtlCol="0">
                <a:spAutoFit/>
              </a:bodyPr>
              <a:lstStyle/>
              <a:p>
                <a:pPr algn="ctr"/>
                <a:r>
                  <a:rPr lang="hy-AM" sz="1600" b="1" dirty="0">
                    <a:solidFill>
                      <a:srgbClr val="822252"/>
                    </a:solidFill>
                    <a:latin typeface="Sylfaen" panose="010A0502050306030303" pitchFamily="18" charset="0"/>
                  </a:rPr>
                  <a:t>Քրեական ենթամշակույթ կրող խմբավորմանը մասնակցելը կամ ներգրավելը</a:t>
                </a: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36085679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497462" y="1375339"/>
            <a:ext cx="6688264" cy="4401205"/>
          </a:xfrm>
          <a:prstGeom prst="rect">
            <a:avLst/>
          </a:prstGeom>
        </p:spPr>
        <p:txBody>
          <a:bodyPr wrap="square">
            <a:spAutoFit/>
          </a:bodyPr>
          <a:lstStyle/>
          <a:p>
            <a:pPr algn="just"/>
            <a:r>
              <a:rPr lang="hy-AM" sz="2800" b="1" dirty="0">
                <a:solidFill>
                  <a:srgbClr val="000000"/>
                </a:solidFill>
                <a:latin typeface="Sylfaen" panose="010A0502050306030303" pitchFamily="18" charset="0"/>
              </a:rPr>
              <a:t>1. Քրեական ենթամշակույթ կրող խմբավորման մասնակցին կամ քրեական աստիճանակարգության բարձրագույն կարգավիճակ ունեցող անձին դիմելը՝ նրա անօրինական ազդեցությունն օգտագործելու միջոցով նյութական կամ ոչ նյութական օգուտ կամ այլ առավելություն ստանալու կամ իրական կամ ենթադրյալ իրավունքներն իրականացնելու </a:t>
            </a:r>
            <a:r>
              <a:rPr lang="hy-AM" sz="2800" b="1" dirty="0" smtClean="0">
                <a:solidFill>
                  <a:srgbClr val="000000"/>
                </a:solidFill>
                <a:latin typeface="Sylfaen" panose="010A0502050306030303" pitchFamily="18" charset="0"/>
              </a:rPr>
              <a:t>համար:</a:t>
            </a:r>
            <a:endParaRPr lang="hy-AM" sz="2800" b="1" dirty="0">
              <a:solidFill>
                <a:srgbClr val="FF0000"/>
              </a:solidFill>
              <a:latin typeface="Sylfaen" panose="010A0502050306030303" pitchFamily="18" charset="0"/>
            </a:endParaRPr>
          </a:p>
        </p:txBody>
      </p:sp>
      <p:grpSp>
        <p:nvGrpSpPr>
          <p:cNvPr id="19" name="Group 18"/>
          <p:cNvGrpSpPr/>
          <p:nvPr/>
        </p:nvGrpSpPr>
        <p:grpSpPr>
          <a:xfrm>
            <a:off x="57340" y="1384663"/>
            <a:ext cx="3862169" cy="4603092"/>
            <a:chOff x="437630" y="619125"/>
            <a:chExt cx="5951609"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437630" y="619125"/>
              <a:ext cx="5951609" cy="5629022"/>
              <a:chOff x="437630" y="619125"/>
              <a:chExt cx="5951609"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18</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525871"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 </a:t>
                </a:r>
                <a:r>
                  <a:rPr lang="hy-AM" sz="1600" dirty="0" smtClean="0">
                    <a:solidFill>
                      <a:srgbClr val="8F2D56"/>
                    </a:solidFill>
                  </a:rPr>
                  <a:t>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a:solidFill>
                      <a:srgbClr val="822252"/>
                    </a:solidFill>
                    <a:latin typeface="Sylfaen" panose="010A0502050306030303" pitchFamily="18" charset="0"/>
                  </a:rPr>
                  <a:t>223.4</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437630" y="1008088"/>
                <a:ext cx="4603761" cy="1430219"/>
              </a:xfrm>
              <a:prstGeom prst="rect">
                <a:avLst/>
              </a:prstGeom>
              <a:noFill/>
            </p:spPr>
            <p:txBody>
              <a:bodyPr wrap="square" rtlCol="0">
                <a:spAutoFit/>
              </a:bodyPr>
              <a:lstStyle/>
              <a:p>
                <a:pPr algn="ctr"/>
                <a:r>
                  <a:rPr lang="hy-AM" sz="1400" b="1" dirty="0" smtClean="0">
                    <a:solidFill>
                      <a:srgbClr val="822252"/>
                    </a:solidFill>
                    <a:latin typeface="Sylfaen" panose="010A0502050306030303" pitchFamily="18" charset="0"/>
                  </a:rPr>
                  <a:t>Քրեական </a:t>
                </a:r>
                <a:r>
                  <a:rPr lang="hy-AM" sz="1400" b="1" dirty="0">
                    <a:solidFill>
                      <a:srgbClr val="822252"/>
                    </a:solidFill>
                    <a:latin typeface="Sylfaen" panose="010A0502050306030303" pitchFamily="18" charset="0"/>
                  </a:rPr>
                  <a:t>ենթամշակույթ կրող խմբավորման մասնակցին կամ քրեական աստիճանակարգության բարձրագույն կարգավիճակ ունեցող անձին դիմելը</a:t>
                </a:r>
                <a:endParaRPr lang="hy-AM" sz="14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34157996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515607" y="1375339"/>
            <a:ext cx="6688264" cy="4401205"/>
          </a:xfrm>
          <a:prstGeom prst="rect">
            <a:avLst/>
          </a:prstGeom>
        </p:spPr>
        <p:txBody>
          <a:bodyPr wrap="square">
            <a:spAutoFit/>
          </a:bodyPr>
          <a:lstStyle/>
          <a:p>
            <a:pPr algn="just"/>
            <a:r>
              <a:rPr lang="hy-AM" sz="2800" b="1" dirty="0">
                <a:solidFill>
                  <a:srgbClr val="000000"/>
                </a:solidFill>
                <a:latin typeface="Sylfaen" panose="010A0502050306030303" pitchFamily="18" charset="0"/>
              </a:rPr>
              <a:t>1. Քրեական ենթամշակույթ կրող խմբավորման մասնակցին կամ քրեական աստիճանակարգության բարձրագույն կարգավիճակ ունեցող անձին դիմելը՝ նրա անօրինական ազդեցությունն օգտագործելու միջոցով նյութական կամ ոչ նյութական օգուտ կամ այլ առավելություն ստանալու կամ իրական կամ ենթադրյալ իրավունքն իրականացնելու </a:t>
            </a:r>
            <a:r>
              <a:rPr lang="hy-AM" sz="2800" b="1" dirty="0" smtClean="0">
                <a:solidFill>
                  <a:srgbClr val="000000"/>
                </a:solidFill>
                <a:latin typeface="Sylfaen" panose="010A0502050306030303" pitchFamily="18" charset="0"/>
              </a:rPr>
              <a:t>համար:</a:t>
            </a:r>
            <a:endParaRPr lang="hy-AM" sz="2800" b="1" dirty="0">
              <a:solidFill>
                <a:srgbClr val="FF0000"/>
              </a:solidFill>
              <a:latin typeface="Sylfaen" panose="010A0502050306030303" pitchFamily="18" charset="0"/>
            </a:endParaRPr>
          </a:p>
        </p:txBody>
      </p:sp>
      <p:grpSp>
        <p:nvGrpSpPr>
          <p:cNvPr id="19" name="Group 18"/>
          <p:cNvGrpSpPr/>
          <p:nvPr/>
        </p:nvGrpSpPr>
        <p:grpSpPr>
          <a:xfrm>
            <a:off x="57340" y="1384663"/>
            <a:ext cx="3862169" cy="4603092"/>
            <a:chOff x="437630" y="619125"/>
            <a:chExt cx="5951609"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437630" y="619125"/>
              <a:ext cx="5951609" cy="5629022"/>
              <a:chOff x="437630" y="619125"/>
              <a:chExt cx="5951609"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18</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525871"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 </a:t>
                </a:r>
                <a:r>
                  <a:rPr lang="hy-AM" sz="1600" dirty="0" smtClean="0">
                    <a:solidFill>
                      <a:srgbClr val="8F2D56"/>
                    </a:solidFill>
                  </a:rPr>
                  <a:t>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325</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437630" y="1008088"/>
                <a:ext cx="4603761" cy="1430219"/>
              </a:xfrm>
              <a:prstGeom prst="rect">
                <a:avLst/>
              </a:prstGeom>
              <a:noFill/>
            </p:spPr>
            <p:txBody>
              <a:bodyPr wrap="square" rtlCol="0">
                <a:spAutoFit/>
              </a:bodyPr>
              <a:lstStyle/>
              <a:p>
                <a:pPr algn="ctr"/>
                <a:r>
                  <a:rPr lang="hy-AM" sz="1400" b="1" dirty="0" smtClean="0">
                    <a:solidFill>
                      <a:srgbClr val="822252"/>
                    </a:solidFill>
                    <a:latin typeface="Sylfaen" panose="010A0502050306030303" pitchFamily="18" charset="0"/>
                  </a:rPr>
                  <a:t>Քրեական </a:t>
                </a:r>
                <a:r>
                  <a:rPr lang="hy-AM" sz="1400" b="1" dirty="0">
                    <a:solidFill>
                      <a:srgbClr val="822252"/>
                    </a:solidFill>
                    <a:latin typeface="Sylfaen" panose="010A0502050306030303" pitchFamily="18" charset="0"/>
                  </a:rPr>
                  <a:t>ենթամշակույթ կրող խմբավորման մասնակցին կամ քրեական աստիճանակարգության բարձրագույն կարգավիճակ ունեցող անձին դիմելը</a:t>
                </a: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258870691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157498" y="273113"/>
            <a:ext cx="7660260" cy="5324535"/>
          </a:xfrm>
          <a:prstGeom prst="rect">
            <a:avLst/>
          </a:prstGeom>
        </p:spPr>
        <p:txBody>
          <a:bodyPr wrap="square">
            <a:spAutoFit/>
          </a:bodyPr>
          <a:lstStyle/>
          <a:p>
            <a:pPr algn="just"/>
            <a:r>
              <a:rPr lang="hy-AM" sz="2000" b="1" dirty="0">
                <a:solidFill>
                  <a:srgbClr val="000000"/>
                </a:solidFill>
                <a:latin typeface="Sylfaen" panose="010A0502050306030303" pitchFamily="18" charset="0"/>
              </a:rPr>
              <a:t>1. Զանգվածային անկարգություններ </a:t>
            </a:r>
            <a:r>
              <a:rPr lang="hy-AM" sz="2000" b="1" dirty="0" smtClean="0">
                <a:solidFill>
                  <a:srgbClr val="000000"/>
                </a:solidFill>
                <a:latin typeface="Sylfaen" panose="010A0502050306030303" pitchFamily="18" charset="0"/>
              </a:rPr>
              <a:t>կազմակերպելը</a:t>
            </a:r>
            <a:r>
              <a:rPr lang="hy-AM" sz="2000" b="1" dirty="0">
                <a:solidFill>
                  <a:srgbClr val="000000"/>
                </a:solidFill>
                <a:latin typeface="Sylfaen" panose="010A0502050306030303" pitchFamily="18" charset="0"/>
              </a:rPr>
              <a:t>.</a:t>
            </a:r>
          </a:p>
          <a:p>
            <a:pPr algn="just"/>
            <a:r>
              <a:rPr lang="hy-AM" sz="2000" b="1" dirty="0">
                <a:solidFill>
                  <a:srgbClr val="000000"/>
                </a:solidFill>
                <a:latin typeface="Sylfaen" panose="010A0502050306030303" pitchFamily="18" charset="0"/>
              </a:rPr>
              <a:t>2. Զանգվածային անկարգությունների ժամանակ դրանց մասնակցի կողմից բռնություն գործադրելը, ջարդ կամ հրկիզում իրականացնելը, գույք ոչնչացնելը կամ վնասելը, հրազեն, պայթուցիկ նյութեր կամ պայթուցիկ սարքեր գործադրելը կամ իշխանության ներկայացուցչին զինված </a:t>
            </a:r>
            <a:r>
              <a:rPr lang="hy-AM" sz="2000" b="1" dirty="0" smtClean="0">
                <a:solidFill>
                  <a:srgbClr val="000000"/>
                </a:solidFill>
                <a:latin typeface="Sylfaen" panose="010A0502050306030303" pitchFamily="18" charset="0"/>
              </a:rPr>
              <a:t>դիմադրելը</a:t>
            </a:r>
            <a:r>
              <a:rPr lang="hy-AM" sz="2000" b="1" dirty="0">
                <a:solidFill>
                  <a:srgbClr val="000000"/>
                </a:solidFill>
                <a:latin typeface="Sylfaen" panose="010A0502050306030303" pitchFamily="18" charset="0"/>
              </a:rPr>
              <a:t>.</a:t>
            </a:r>
          </a:p>
          <a:p>
            <a:pPr algn="just"/>
            <a:r>
              <a:rPr lang="hy-AM" sz="2000" b="1" dirty="0">
                <a:solidFill>
                  <a:srgbClr val="000000"/>
                </a:solidFill>
                <a:latin typeface="Sylfaen" panose="010A0502050306030303" pitchFamily="18" charset="0"/>
              </a:rPr>
              <a:t>4. Զանգվածային անկարգությունների ժամանակ իշխանության ներկայացուցչի օրինական պահանջին ակտիվորեն չենթարկվելու կամ անձանց նկատմամբ բռնություն կիրառելու </a:t>
            </a:r>
            <a:r>
              <a:rPr lang="hy-AM" sz="2000" b="1" dirty="0" smtClean="0">
                <a:solidFill>
                  <a:srgbClr val="000000"/>
                </a:solidFill>
                <a:latin typeface="Sylfaen" panose="010A0502050306030303" pitchFamily="18" charset="0"/>
              </a:rPr>
              <a:t>կոչերը</a:t>
            </a:r>
            <a:r>
              <a:rPr lang="hy-AM" sz="2000" b="1" dirty="0">
                <a:solidFill>
                  <a:srgbClr val="000000"/>
                </a:solidFill>
                <a:latin typeface="Sylfaen" panose="010A0502050306030303" pitchFamily="18" charset="0"/>
              </a:rPr>
              <a:t>.</a:t>
            </a:r>
          </a:p>
          <a:p>
            <a:pPr algn="just"/>
            <a:r>
              <a:rPr lang="hy-AM" sz="2000" b="1" dirty="0">
                <a:solidFill>
                  <a:srgbClr val="000000"/>
                </a:solidFill>
                <a:latin typeface="Sylfaen" panose="010A0502050306030303" pitchFamily="18" charset="0"/>
              </a:rPr>
              <a:t>5. Սույն օրենսգրքում զանգվածային անկարգություններ են համարվում բռնությամբ, ջարդերով, հրկիզումներով, գույք ոչնչացնելով կամ վնասելով, հրազեն, պայթուցիկ նյութեր կամ պայթուցիկ սարքեր գործադրելով կամ իշխանության ներկայացուցչին զինված դիմադրություն ցույց տալով արտահայտված մեկից ավելի անձանց գործողությունները, որոնց հետևանքով վտանգվում է հասարակական անվտանգությունը:</a:t>
            </a:r>
          </a:p>
        </p:txBody>
      </p:sp>
      <p:grpSp>
        <p:nvGrpSpPr>
          <p:cNvPr id="19" name="Group 18"/>
          <p:cNvGrpSpPr/>
          <p:nvPr/>
        </p:nvGrpSpPr>
        <p:grpSpPr>
          <a:xfrm>
            <a:off x="138748" y="1384663"/>
            <a:ext cx="3780761" cy="4603092"/>
            <a:chOff x="563079" y="619125"/>
            <a:chExt cx="5826160"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563079" y="619125"/>
              <a:ext cx="5826160" cy="5629022"/>
              <a:chOff x="563079" y="619125"/>
              <a:chExt cx="5826160"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19</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525871"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225</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563079" y="914585"/>
                <a:ext cx="4548426" cy="865659"/>
              </a:xfrm>
              <a:prstGeom prst="rect">
                <a:avLst/>
              </a:prstGeom>
              <a:noFill/>
            </p:spPr>
            <p:txBody>
              <a:bodyPr wrap="square" rtlCol="0">
                <a:spAutoFit/>
              </a:bodyPr>
              <a:lstStyle/>
              <a:p>
                <a:pPr algn="ctr"/>
                <a:r>
                  <a:rPr lang="hy-AM" sz="2000" b="1" dirty="0" smtClean="0">
                    <a:solidFill>
                      <a:srgbClr val="822252"/>
                    </a:solidFill>
                    <a:latin typeface="Sylfaen" panose="010A0502050306030303" pitchFamily="18" charset="0"/>
                  </a:rPr>
                  <a:t>Զանգվածային անկարգությունները</a:t>
                </a:r>
                <a:endParaRPr lang="en-IN" sz="20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
        <p:nvSpPr>
          <p:cNvPr id="20" name="Rectangle: Rounded Corners 15">
            <a:extLst>
              <a:ext uri="{FF2B5EF4-FFF2-40B4-BE49-F238E27FC236}">
                <a16:creationId xmlns="" xmlns:a16="http://schemas.microsoft.com/office/drawing/2014/main" id="{B0962F8C-5F10-447C-9C7F-4B527981C513}"/>
              </a:ext>
            </a:extLst>
          </p:cNvPr>
          <p:cNvSpPr/>
          <p:nvPr/>
        </p:nvSpPr>
        <p:spPr>
          <a:xfrm>
            <a:off x="4983171" y="5597648"/>
            <a:ext cx="6008914" cy="1007904"/>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2400" b="1" dirty="0" smtClean="0">
                <a:solidFill>
                  <a:prstClr val="white"/>
                </a:solidFill>
                <a:latin typeface="Sylfaen" panose="010A0502050306030303" pitchFamily="18" charset="0"/>
              </a:rPr>
              <a:t>Հոդվածն ամբողջությամբ փոփոխվել է ՀՀ նոր քրեական օրենսգրքում</a:t>
            </a:r>
            <a:endParaRPr lang="en-IN" sz="2400" b="1" dirty="0">
              <a:solidFill>
                <a:prstClr val="white"/>
              </a:solidFill>
              <a:latin typeface="Sylfaen" panose="010A0502050306030303" pitchFamily="18" charset="0"/>
            </a:endParaRPr>
          </a:p>
        </p:txBody>
      </p:sp>
    </p:spTree>
    <p:extLst>
      <p:ext uri="{BB962C8B-B14F-4D97-AF65-F5344CB8AC3E}">
        <p14:creationId xmlns:p14="http://schemas.microsoft.com/office/powerpoint/2010/main" val="7145569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495938" y="1329173"/>
            <a:ext cx="6942751" cy="4493538"/>
          </a:xfrm>
          <a:prstGeom prst="rect">
            <a:avLst/>
          </a:prstGeom>
        </p:spPr>
        <p:txBody>
          <a:bodyPr wrap="square">
            <a:spAutoFit/>
          </a:bodyPr>
          <a:lstStyle/>
          <a:p>
            <a:pPr algn="just"/>
            <a:r>
              <a:rPr lang="hy-AM" sz="2600" b="1" dirty="0">
                <a:solidFill>
                  <a:srgbClr val="FF0000"/>
                </a:solidFill>
                <a:latin typeface="Sylfaen" panose="010A0502050306030303" pitchFamily="18" charset="0"/>
              </a:rPr>
              <a:t>1. Հասարակական անվտանգությանն սպառնացող զանգվածային անկարգություններին մասնակցելը, եթե մասնակցի արարքը զուգորդվել է բռնություն գործադրելով կամ անձի կյանքը կամ առողջությունը վտանգող այլ արարքի կատարմամբ, հրկիզումով, գույք ոչնչացնելով կամ վնասելով, հրազեն, պայթուցիկ նյութ կամ պայթեցման սարք գործադրելով կամ այդ գործողությունները կազմակերպելով կամ </a:t>
            </a:r>
            <a:r>
              <a:rPr lang="hy-AM" sz="2600" b="1" dirty="0" smtClean="0">
                <a:solidFill>
                  <a:srgbClr val="FF0000"/>
                </a:solidFill>
                <a:latin typeface="Sylfaen" panose="010A0502050306030303" pitchFamily="18" charset="0"/>
              </a:rPr>
              <a:t>ղեկավարելով:</a:t>
            </a:r>
            <a:endParaRPr lang="hy-AM" sz="2600" b="1" dirty="0">
              <a:solidFill>
                <a:srgbClr val="FF0000"/>
              </a:solidFill>
              <a:latin typeface="Sylfaen" panose="010A0502050306030303" pitchFamily="18" charset="0"/>
            </a:endParaRPr>
          </a:p>
        </p:txBody>
      </p:sp>
      <p:grpSp>
        <p:nvGrpSpPr>
          <p:cNvPr id="19" name="Group 18"/>
          <p:cNvGrpSpPr/>
          <p:nvPr/>
        </p:nvGrpSpPr>
        <p:grpSpPr>
          <a:xfrm>
            <a:off x="138748" y="1384663"/>
            <a:ext cx="3780761" cy="4603092"/>
            <a:chOff x="563079" y="619125"/>
            <a:chExt cx="5826160"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563079" y="619125"/>
              <a:ext cx="5826160" cy="5629022"/>
              <a:chOff x="563079" y="619125"/>
              <a:chExt cx="5826160"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19</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525872"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327</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563079" y="914585"/>
                <a:ext cx="4548426" cy="1242032"/>
              </a:xfrm>
              <a:prstGeom prst="rect">
                <a:avLst/>
              </a:prstGeom>
              <a:noFill/>
            </p:spPr>
            <p:txBody>
              <a:bodyPr wrap="square" rtlCol="0">
                <a:spAutoFit/>
              </a:bodyPr>
              <a:lstStyle/>
              <a:p>
                <a:pPr algn="ctr"/>
                <a:r>
                  <a:rPr lang="hy-AM" sz="2000" b="1" dirty="0" smtClean="0">
                    <a:solidFill>
                      <a:srgbClr val="822252"/>
                    </a:solidFill>
                    <a:latin typeface="Sylfaen" panose="010A0502050306030303" pitchFamily="18" charset="0"/>
                  </a:rPr>
                  <a:t>Զանգվածային անկարգություններին մասնակցելը</a:t>
                </a:r>
                <a:endParaRPr lang="en-IN" sz="20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20307267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353523" y="479208"/>
            <a:ext cx="6942751" cy="5324535"/>
          </a:xfrm>
          <a:prstGeom prst="rect">
            <a:avLst/>
          </a:prstGeom>
        </p:spPr>
        <p:txBody>
          <a:bodyPr wrap="square">
            <a:spAutoFit/>
          </a:bodyPr>
          <a:lstStyle/>
          <a:p>
            <a:pPr algn="just"/>
            <a:r>
              <a:rPr lang="hy-AM" sz="2000" b="1" dirty="0">
                <a:solidFill>
                  <a:srgbClr val="000000"/>
                </a:solidFill>
                <a:latin typeface="Sylfaen" panose="010A0502050306030303" pitchFamily="18" charset="0"/>
              </a:rPr>
              <a:t>1. Զանգվածային անկարգություններ կատարելու հրապարակային </a:t>
            </a:r>
            <a:r>
              <a:rPr lang="hy-AM" sz="2000" b="1" dirty="0" smtClean="0">
                <a:solidFill>
                  <a:srgbClr val="000000"/>
                </a:solidFill>
                <a:latin typeface="Sylfaen" panose="010A0502050306030303" pitchFamily="18" charset="0"/>
              </a:rPr>
              <a:t>կոչը.</a:t>
            </a:r>
            <a:endParaRPr lang="hy-AM" sz="2000" b="1" dirty="0">
              <a:solidFill>
                <a:srgbClr val="000000"/>
              </a:solidFill>
              <a:latin typeface="Sylfaen" panose="010A0502050306030303" pitchFamily="18" charset="0"/>
            </a:endParaRPr>
          </a:p>
          <a:p>
            <a:pPr algn="just"/>
            <a:r>
              <a:rPr lang="hy-AM" sz="2000" b="1" dirty="0" smtClean="0">
                <a:solidFill>
                  <a:srgbClr val="000000"/>
                </a:solidFill>
                <a:latin typeface="Sylfaen" panose="010A0502050306030303" pitchFamily="18" charset="0"/>
              </a:rPr>
              <a:t>2</a:t>
            </a:r>
            <a:r>
              <a:rPr lang="hy-AM" sz="2000" b="1" dirty="0">
                <a:solidFill>
                  <a:srgbClr val="000000"/>
                </a:solidFill>
                <a:latin typeface="Sylfaen" panose="010A0502050306030303" pitchFamily="18" charset="0"/>
              </a:rPr>
              <a:t>. Զանգվածային անկարգությունների ժամանակ իշխանության ներկայացուցչի օրինական պահանջին չենթարկվելու կամ անձի նկատմամբ բռնություն գործադրելու </a:t>
            </a:r>
            <a:r>
              <a:rPr lang="hy-AM" sz="2000" b="1" dirty="0" smtClean="0">
                <a:solidFill>
                  <a:srgbClr val="000000"/>
                </a:solidFill>
                <a:latin typeface="Sylfaen" panose="010A0502050306030303" pitchFamily="18" charset="0"/>
              </a:rPr>
              <a:t>կոչը</a:t>
            </a:r>
            <a:r>
              <a:rPr lang="hy-AM" sz="2000" b="1" dirty="0">
                <a:solidFill>
                  <a:srgbClr val="000000"/>
                </a:solidFill>
                <a:latin typeface="Sylfaen" panose="010A0502050306030303" pitchFamily="18" charset="0"/>
              </a:rPr>
              <a:t>.</a:t>
            </a:r>
          </a:p>
          <a:p>
            <a:pPr algn="just"/>
            <a:r>
              <a:rPr lang="hy-AM" sz="2000" b="1" dirty="0">
                <a:solidFill>
                  <a:srgbClr val="000000"/>
                </a:solidFill>
                <a:latin typeface="Sylfaen" panose="010A0502050306030303" pitchFamily="18" charset="0"/>
              </a:rPr>
              <a:t>3. Սույն հոդվածի 1-ին կամ 2-րդ մասով նախատեսված արարքը, որը կատարվել է</a:t>
            </a:r>
            <a:r>
              <a:rPr lang="hy-AM" sz="2000" b="1" dirty="0" smtClean="0">
                <a:solidFill>
                  <a:srgbClr val="000000"/>
                </a:solidFill>
                <a:latin typeface="Sylfaen" panose="010A0502050306030303" pitchFamily="18" charset="0"/>
              </a:rPr>
              <a:t>՝</a:t>
            </a:r>
            <a:endParaRPr lang="hy-AM" sz="2000" b="1" dirty="0">
              <a:solidFill>
                <a:srgbClr val="000000"/>
              </a:solidFill>
              <a:latin typeface="Sylfaen" panose="010A0502050306030303" pitchFamily="18" charset="0"/>
            </a:endParaRPr>
          </a:p>
          <a:p>
            <a:pPr algn="just"/>
            <a:r>
              <a:rPr lang="hy-AM" sz="2000" b="1" dirty="0">
                <a:solidFill>
                  <a:srgbClr val="000000"/>
                </a:solidFill>
                <a:latin typeface="Sylfaen" panose="010A0502050306030303" pitchFamily="18" charset="0"/>
              </a:rPr>
              <a:t>1) մի խումբ անձանց կողմից նախնական համաձայնությամբ</a:t>
            </a:r>
            <a:r>
              <a:rPr lang="hy-AM" sz="2000" b="1" dirty="0" smtClean="0">
                <a:solidFill>
                  <a:srgbClr val="000000"/>
                </a:solidFill>
                <a:latin typeface="Sylfaen" panose="010A0502050306030303" pitchFamily="18" charset="0"/>
              </a:rPr>
              <a:t>,</a:t>
            </a:r>
            <a:endParaRPr lang="hy-AM" sz="2000" b="1" dirty="0">
              <a:solidFill>
                <a:srgbClr val="000000"/>
              </a:solidFill>
              <a:latin typeface="Sylfaen" panose="010A0502050306030303" pitchFamily="18" charset="0"/>
            </a:endParaRPr>
          </a:p>
          <a:p>
            <a:pPr algn="just"/>
            <a:r>
              <a:rPr lang="hy-AM" sz="2000" b="1" dirty="0">
                <a:solidFill>
                  <a:srgbClr val="000000"/>
                </a:solidFill>
                <a:latin typeface="Sylfaen" panose="010A0502050306030303" pitchFamily="18" charset="0"/>
              </a:rPr>
              <a:t>2) իշխանական կամ ծառայողական լիազորությունները կամ դրանցով պայմանավորված ազդեցությունն օգտագործելով </a:t>
            </a:r>
            <a:r>
              <a:rPr lang="hy-AM" sz="2000" b="1" dirty="0" smtClean="0">
                <a:solidFill>
                  <a:srgbClr val="000000"/>
                </a:solidFill>
                <a:latin typeface="Sylfaen" panose="010A0502050306030303" pitchFamily="18" charset="0"/>
              </a:rPr>
              <a:t>կամ</a:t>
            </a:r>
            <a:endParaRPr lang="hy-AM" sz="2000" b="1" dirty="0">
              <a:solidFill>
                <a:srgbClr val="000000"/>
              </a:solidFill>
              <a:latin typeface="Sylfaen" panose="010A0502050306030303" pitchFamily="18" charset="0"/>
            </a:endParaRPr>
          </a:p>
          <a:p>
            <a:pPr algn="just"/>
            <a:r>
              <a:rPr lang="hy-AM" sz="2000" b="1" dirty="0">
                <a:solidFill>
                  <a:srgbClr val="000000"/>
                </a:solidFill>
                <a:latin typeface="Sylfaen" panose="010A0502050306030303" pitchFamily="18" charset="0"/>
              </a:rPr>
              <a:t>3) հրապարակայնորեն ցուցադրվող ստեղծագործությունների, զանգվածային լրատվության միջոցների կամ տեղեկատվական կամ հաղորդակցական տեխնոլոգիաների </a:t>
            </a:r>
            <a:r>
              <a:rPr lang="hy-AM" sz="2000" b="1" dirty="0" smtClean="0">
                <a:solidFill>
                  <a:srgbClr val="000000"/>
                </a:solidFill>
                <a:latin typeface="Sylfaen" panose="010A0502050306030303" pitchFamily="18" charset="0"/>
              </a:rPr>
              <a:t>օգտագործմամբ:</a:t>
            </a:r>
            <a:endParaRPr lang="hy-AM" sz="2000" b="1" dirty="0">
              <a:solidFill>
                <a:srgbClr val="000000"/>
              </a:solidFill>
              <a:latin typeface="Sylfaen" panose="010A0502050306030303" pitchFamily="18" charset="0"/>
            </a:endParaRPr>
          </a:p>
        </p:txBody>
      </p:sp>
      <p:grpSp>
        <p:nvGrpSpPr>
          <p:cNvPr id="19" name="Group 18"/>
          <p:cNvGrpSpPr/>
          <p:nvPr/>
        </p:nvGrpSpPr>
        <p:grpSpPr>
          <a:xfrm>
            <a:off x="138748" y="1384663"/>
            <a:ext cx="3780761" cy="4603092"/>
            <a:chOff x="563079" y="619125"/>
            <a:chExt cx="5826161"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563079" y="619125"/>
              <a:ext cx="5826161" cy="5629022"/>
              <a:chOff x="563079" y="619125"/>
              <a:chExt cx="5826161"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8"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20</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525872"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328</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563079" y="914585"/>
                <a:ext cx="4548427" cy="1806593"/>
              </a:xfrm>
              <a:prstGeom prst="rect">
                <a:avLst/>
              </a:prstGeom>
              <a:noFill/>
            </p:spPr>
            <p:txBody>
              <a:bodyPr wrap="square" rtlCol="0">
                <a:spAutoFit/>
              </a:bodyPr>
              <a:lstStyle/>
              <a:p>
                <a:pPr algn="ctr"/>
                <a:r>
                  <a:rPr lang="hy-AM" b="1" dirty="0">
                    <a:solidFill>
                      <a:srgbClr val="822252"/>
                    </a:solidFill>
                    <a:latin typeface="Sylfaen" panose="010A0502050306030303" pitchFamily="18" charset="0"/>
                  </a:rPr>
                  <a:t>Զանգվածային անկարգություններ կատարելու հրապարակային </a:t>
                </a:r>
                <a:r>
                  <a:rPr lang="hy-AM" b="1" dirty="0" smtClean="0">
                    <a:solidFill>
                      <a:srgbClr val="822252"/>
                    </a:solidFill>
                    <a:latin typeface="Sylfaen" panose="010A0502050306030303" pitchFamily="18" charset="0"/>
                  </a:rPr>
                  <a:t>կոչերը</a:t>
                </a:r>
              </a:p>
              <a:p>
                <a:pPr algn="ctr"/>
                <a:r>
                  <a:rPr lang="ru-RU" b="1" i="1" dirty="0" smtClean="0">
                    <a:solidFill>
                      <a:srgbClr val="822252"/>
                    </a:solidFill>
                    <a:latin typeface="Sylfaen" panose="010A0502050306030303" pitchFamily="18" charset="0"/>
                  </a:rPr>
                  <a:t>(</a:t>
                </a:r>
                <a:r>
                  <a:rPr lang="hy-AM" b="1" i="1" dirty="0" smtClean="0">
                    <a:solidFill>
                      <a:srgbClr val="822252"/>
                    </a:solidFill>
                    <a:latin typeface="Sylfaen" panose="010A0502050306030303" pitchFamily="18" charset="0"/>
                  </a:rPr>
                  <a:t>նոր հոդված</a:t>
                </a:r>
                <a:r>
                  <a:rPr lang="ru-RU" b="1" i="1" dirty="0" smtClean="0">
                    <a:solidFill>
                      <a:srgbClr val="822252"/>
                    </a:solidFill>
                    <a:latin typeface="Sylfaen" panose="010A0502050306030303" pitchFamily="18" charset="0"/>
                  </a:rPr>
                  <a:t>)</a:t>
                </a:r>
                <a:endParaRPr lang="en-IN" b="1" i="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
        <p:nvSpPr>
          <p:cNvPr id="16" name="Rectangle: Rounded Corners 15">
            <a:extLst>
              <a:ext uri="{FF2B5EF4-FFF2-40B4-BE49-F238E27FC236}">
                <a16:creationId xmlns="" xmlns:a16="http://schemas.microsoft.com/office/drawing/2014/main" id="{B0962F8C-5F10-447C-9C7F-4B527981C513}"/>
              </a:ext>
            </a:extLst>
          </p:cNvPr>
          <p:cNvSpPr/>
          <p:nvPr/>
        </p:nvSpPr>
        <p:spPr>
          <a:xfrm>
            <a:off x="4515606" y="5934494"/>
            <a:ext cx="6905897" cy="562490"/>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y-AM" sz="2400" b="1" dirty="0" smtClean="0">
                <a:solidFill>
                  <a:prstClr val="white"/>
                </a:solidFill>
                <a:latin typeface="Sylfaen" panose="010A0502050306030303" pitchFamily="18" charset="0"/>
              </a:rPr>
              <a:t>Հոդվածը նորություն է ՀՀ քրեական օրենսգրքում</a:t>
            </a:r>
            <a:endParaRPr lang="en-IN" sz="2400" b="1" dirty="0">
              <a:solidFill>
                <a:prstClr val="white"/>
              </a:solidFill>
              <a:latin typeface="Sylfaen" panose="010A0502050306030303" pitchFamily="18" charset="0"/>
            </a:endParaRPr>
          </a:p>
        </p:txBody>
      </p:sp>
    </p:spTree>
    <p:extLst>
      <p:ext uri="{BB962C8B-B14F-4D97-AF65-F5344CB8AC3E}">
        <p14:creationId xmlns:p14="http://schemas.microsoft.com/office/powerpoint/2010/main" val="407495617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707940" y="1735105"/>
            <a:ext cx="6375351" cy="3662541"/>
          </a:xfrm>
          <a:prstGeom prst="rect">
            <a:avLst/>
          </a:prstGeom>
        </p:spPr>
        <p:txBody>
          <a:bodyPr wrap="square">
            <a:spAutoFit/>
          </a:bodyPr>
          <a:lstStyle/>
          <a:p>
            <a:pPr algn="just"/>
            <a:r>
              <a:rPr lang="hy-AM" sz="2900" b="1" dirty="0" smtClean="0">
                <a:solidFill>
                  <a:srgbClr val="000000"/>
                </a:solidFill>
                <a:latin typeface="Sylfaen" panose="010A0502050306030303" pitchFamily="18" charset="0"/>
              </a:rPr>
              <a:t>1. Օրենքով սահմանված կարգի խախտմամբ հավաքը դիտավորությամբ կազմակերպելը և անցկացնելը.</a:t>
            </a:r>
          </a:p>
          <a:p>
            <a:pPr algn="just"/>
            <a:r>
              <a:rPr lang="hy-AM" sz="2900" b="1" dirty="0" smtClean="0">
                <a:solidFill>
                  <a:srgbClr val="000000"/>
                </a:solidFill>
                <a:latin typeface="Sylfaen" panose="010A0502050306030303" pitchFamily="18" charset="0"/>
              </a:rPr>
              <a:t>2. Հավաքը դադարեցնելու վերաբերյալ ոստիկանության ներկայացուցչի օրինական որոշմանը չենթարկվելուն ուղղված կոչերը:</a:t>
            </a:r>
            <a:endParaRPr lang="hy-AM" sz="2900" b="1" dirty="0">
              <a:solidFill>
                <a:srgbClr val="000000"/>
              </a:solidFill>
              <a:latin typeface="Sylfaen" panose="010A0502050306030303" pitchFamily="18" charset="0"/>
            </a:endParaRPr>
          </a:p>
        </p:txBody>
      </p:sp>
      <p:grpSp>
        <p:nvGrpSpPr>
          <p:cNvPr id="19" name="Group 18"/>
          <p:cNvGrpSpPr/>
          <p:nvPr/>
        </p:nvGrpSpPr>
        <p:grpSpPr>
          <a:xfrm>
            <a:off x="75293" y="1384663"/>
            <a:ext cx="3844216" cy="4603092"/>
            <a:chOff x="465295" y="619125"/>
            <a:chExt cx="5923944"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465295" y="619125"/>
              <a:ext cx="5923944" cy="5629022"/>
              <a:chOff x="465295" y="619125"/>
              <a:chExt cx="592394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21</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525871"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225</a:t>
                </a:r>
                <a:r>
                  <a:rPr lang="en-US" sz="1600" baseline="30000" dirty="0">
                    <a:solidFill>
                      <a:srgbClr val="822252"/>
                    </a:solidFill>
                    <a:latin typeface="Sylfaen" panose="010A0502050306030303" pitchFamily="18" charset="0"/>
                  </a:rPr>
                  <a:t>1</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465295" y="914585"/>
                <a:ext cx="4548426" cy="1467856"/>
              </a:xfrm>
              <a:prstGeom prst="rect">
                <a:avLst/>
              </a:prstGeom>
              <a:noFill/>
            </p:spPr>
            <p:txBody>
              <a:bodyPr wrap="square" rtlCol="0">
                <a:spAutoFit/>
              </a:bodyPr>
              <a:lstStyle/>
              <a:p>
                <a:pPr algn="ctr"/>
                <a:r>
                  <a:rPr lang="hy-AM" b="1" dirty="0">
                    <a:solidFill>
                      <a:srgbClr val="822252"/>
                    </a:solidFill>
                    <a:latin typeface="Sylfaen" panose="010A0502050306030303" pitchFamily="18" charset="0"/>
                  </a:rPr>
                  <a:t>Օրենքով սահմանված կարգի խախտմամբ հավաք կազմակերպելը և անցկացնելը</a:t>
                </a:r>
                <a:endParaRPr lang="en-IN"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cxnSp>
        <p:nvCxnSpPr>
          <p:cNvPr id="17" name="Straight Connector 16"/>
          <p:cNvCxnSpPr/>
          <p:nvPr/>
        </p:nvCxnSpPr>
        <p:spPr>
          <a:xfrm flipV="1">
            <a:off x="8176672" y="4218869"/>
            <a:ext cx="2839671" cy="17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845644" y="2904309"/>
            <a:ext cx="2839671" cy="17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6369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707940" y="1735105"/>
            <a:ext cx="6375351" cy="3662541"/>
          </a:xfrm>
          <a:prstGeom prst="rect">
            <a:avLst/>
          </a:prstGeom>
        </p:spPr>
        <p:txBody>
          <a:bodyPr wrap="square">
            <a:spAutoFit/>
          </a:bodyPr>
          <a:lstStyle/>
          <a:p>
            <a:pPr algn="just"/>
            <a:r>
              <a:rPr lang="hy-AM" sz="2900" b="1" dirty="0">
                <a:solidFill>
                  <a:srgbClr val="000000"/>
                </a:solidFill>
                <a:latin typeface="Sylfaen" panose="010A0502050306030303" pitchFamily="18" charset="0"/>
              </a:rPr>
              <a:t>1. Օրենքով սահմանված կարգի խախտմամբ հավաքը կազմակերպելը կամ </a:t>
            </a:r>
            <a:r>
              <a:rPr lang="hy-AM" sz="2900" b="1" dirty="0" smtClean="0">
                <a:solidFill>
                  <a:srgbClr val="000000"/>
                </a:solidFill>
                <a:latin typeface="Sylfaen" panose="010A0502050306030303" pitchFamily="18" charset="0"/>
              </a:rPr>
              <a:t>անցկացնելը</a:t>
            </a:r>
            <a:r>
              <a:rPr lang="hy-AM" sz="2900" b="1" dirty="0">
                <a:solidFill>
                  <a:srgbClr val="000000"/>
                </a:solidFill>
                <a:latin typeface="Sylfaen" panose="010A0502050306030303" pitchFamily="18" charset="0"/>
              </a:rPr>
              <a:t>.</a:t>
            </a:r>
          </a:p>
          <a:p>
            <a:pPr algn="just"/>
            <a:r>
              <a:rPr lang="hy-AM" sz="2900" b="1" dirty="0">
                <a:solidFill>
                  <a:srgbClr val="000000"/>
                </a:solidFill>
                <a:latin typeface="Sylfaen" panose="010A0502050306030303" pitchFamily="18" charset="0"/>
              </a:rPr>
              <a:t>2. Հավաքը դադարեցնելու վերաբերյալ </a:t>
            </a:r>
            <a:r>
              <a:rPr lang="hy-AM" sz="2900" b="1" dirty="0">
                <a:solidFill>
                  <a:srgbClr val="FF0000"/>
                </a:solidFill>
                <a:latin typeface="Sylfaen" panose="010A0502050306030303" pitchFamily="18" charset="0"/>
              </a:rPr>
              <a:t>իրավասու մարմնի ներկայացուցչի</a:t>
            </a:r>
            <a:r>
              <a:rPr lang="hy-AM" sz="2900" b="1" dirty="0">
                <a:solidFill>
                  <a:srgbClr val="000000"/>
                </a:solidFill>
                <a:latin typeface="Sylfaen" panose="010A0502050306030303" pitchFamily="18" charset="0"/>
              </a:rPr>
              <a:t> օրինական պահանջին չենթարկվելուն ուղղված կոչը</a:t>
            </a:r>
          </a:p>
        </p:txBody>
      </p:sp>
      <p:grpSp>
        <p:nvGrpSpPr>
          <p:cNvPr id="19" name="Group 18"/>
          <p:cNvGrpSpPr/>
          <p:nvPr/>
        </p:nvGrpSpPr>
        <p:grpSpPr>
          <a:xfrm>
            <a:off x="75293" y="1384663"/>
            <a:ext cx="3844216" cy="4603092"/>
            <a:chOff x="465295" y="619125"/>
            <a:chExt cx="5923944"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465295" y="619125"/>
              <a:ext cx="5923944" cy="5629022"/>
              <a:chOff x="465295" y="619125"/>
              <a:chExt cx="592394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21</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525872"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326</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465295" y="914585"/>
                <a:ext cx="4548426" cy="1467856"/>
              </a:xfrm>
              <a:prstGeom prst="rect">
                <a:avLst/>
              </a:prstGeom>
              <a:noFill/>
            </p:spPr>
            <p:txBody>
              <a:bodyPr wrap="square" rtlCol="0">
                <a:spAutoFit/>
              </a:bodyPr>
              <a:lstStyle/>
              <a:p>
                <a:pPr algn="ctr"/>
                <a:r>
                  <a:rPr lang="hy-AM" b="1" dirty="0">
                    <a:solidFill>
                      <a:srgbClr val="822252"/>
                    </a:solidFill>
                    <a:latin typeface="Sylfaen" panose="010A0502050306030303" pitchFamily="18" charset="0"/>
                  </a:rPr>
                  <a:t>Օրենքով սահմանված կարգի խախտմամբ հավաք կազմակերպելը </a:t>
                </a:r>
                <a:r>
                  <a:rPr lang="hy-AM" b="1" dirty="0" smtClean="0">
                    <a:solidFill>
                      <a:srgbClr val="822252"/>
                    </a:solidFill>
                    <a:latin typeface="Sylfaen" panose="010A0502050306030303" pitchFamily="18" charset="0"/>
                  </a:rPr>
                  <a:t>կամ </a:t>
                </a:r>
                <a:r>
                  <a:rPr lang="hy-AM" b="1" dirty="0">
                    <a:solidFill>
                      <a:srgbClr val="822252"/>
                    </a:solidFill>
                    <a:latin typeface="Sylfaen" panose="010A0502050306030303" pitchFamily="18" charset="0"/>
                  </a:rPr>
                  <a:t>անցկացնելը</a:t>
                </a:r>
                <a:endParaRPr lang="en-IN"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9908072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645830" y="470941"/>
            <a:ext cx="6890413" cy="4893647"/>
          </a:xfrm>
          <a:prstGeom prst="rect">
            <a:avLst/>
          </a:prstGeom>
        </p:spPr>
        <p:txBody>
          <a:bodyPr wrap="square">
            <a:spAutoFit/>
          </a:bodyPr>
          <a:lstStyle/>
          <a:p>
            <a:pPr algn="just"/>
            <a:r>
              <a:rPr lang="hy-AM" sz="2400" b="1" dirty="0">
                <a:solidFill>
                  <a:srgbClr val="000000"/>
                </a:solidFill>
                <a:latin typeface="Sylfaen" panose="010A0502050306030303" pitchFamily="18" charset="0"/>
              </a:rPr>
              <a:t>1. Ազգային, ռասայական կամ կրոնական թշնամանք հարուցելուն, ռասայական գերազանցությանը կամ ազգային արժանապատվությունը նվաստացնելուն ուղղված </a:t>
            </a:r>
            <a:r>
              <a:rPr lang="hy-AM" sz="2400" b="1" dirty="0" smtClean="0">
                <a:solidFill>
                  <a:srgbClr val="000000"/>
                </a:solidFill>
                <a:latin typeface="Sylfaen" panose="010A0502050306030303" pitchFamily="18" charset="0"/>
              </a:rPr>
              <a:t>գործողությունները</a:t>
            </a:r>
            <a:r>
              <a:rPr lang="hy-AM" sz="2400" b="1" dirty="0">
                <a:solidFill>
                  <a:srgbClr val="000000"/>
                </a:solidFill>
                <a:latin typeface="Sylfaen" panose="010A0502050306030303" pitchFamily="18" charset="0"/>
              </a:rPr>
              <a:t>.</a:t>
            </a:r>
          </a:p>
          <a:p>
            <a:pPr algn="just"/>
            <a:r>
              <a:rPr lang="hy-AM" sz="2400" b="1" dirty="0">
                <a:solidFill>
                  <a:srgbClr val="000000"/>
                </a:solidFill>
                <a:latin typeface="Sylfaen" panose="010A0502050306030303" pitchFamily="18" charset="0"/>
              </a:rPr>
              <a:t>2. Սույն հոդվածի առաջին մասով նախատեսված արարքները, որոնք կատարվել են</a:t>
            </a:r>
            <a:r>
              <a:rPr lang="hy-AM" sz="2400" b="1" dirty="0" smtClean="0">
                <a:solidFill>
                  <a:srgbClr val="000000"/>
                </a:solidFill>
                <a:latin typeface="Sylfaen" panose="010A0502050306030303" pitchFamily="18" charset="0"/>
              </a:rPr>
              <a:t>՝</a:t>
            </a:r>
            <a:endParaRPr lang="hy-AM" sz="2400" b="1" dirty="0">
              <a:solidFill>
                <a:srgbClr val="000000"/>
              </a:solidFill>
              <a:latin typeface="Sylfaen" panose="010A0502050306030303" pitchFamily="18" charset="0"/>
            </a:endParaRPr>
          </a:p>
          <a:p>
            <a:pPr algn="just"/>
            <a:r>
              <a:rPr lang="hy-AM" sz="2400" b="1" dirty="0">
                <a:solidFill>
                  <a:srgbClr val="000000"/>
                </a:solidFill>
                <a:latin typeface="Sylfaen" panose="010A0502050306030303" pitchFamily="18" charset="0"/>
              </a:rPr>
              <a:t>1) հրապարակայնորեն կամ լրատվության միջոցներ օգտագործելով</a:t>
            </a:r>
            <a:r>
              <a:rPr lang="hy-AM" sz="2400" b="1" dirty="0" smtClean="0">
                <a:solidFill>
                  <a:srgbClr val="000000"/>
                </a:solidFill>
                <a:latin typeface="Sylfaen" panose="010A0502050306030303" pitchFamily="18" charset="0"/>
              </a:rPr>
              <a:t>,</a:t>
            </a:r>
            <a:endParaRPr lang="hy-AM" sz="2400" b="1" dirty="0">
              <a:solidFill>
                <a:srgbClr val="000000"/>
              </a:solidFill>
              <a:latin typeface="Sylfaen" panose="010A0502050306030303" pitchFamily="18" charset="0"/>
            </a:endParaRPr>
          </a:p>
          <a:p>
            <a:pPr algn="just"/>
            <a:r>
              <a:rPr lang="hy-AM" sz="2400" b="1" dirty="0">
                <a:solidFill>
                  <a:srgbClr val="000000"/>
                </a:solidFill>
                <a:latin typeface="Sylfaen" panose="010A0502050306030303" pitchFamily="18" charset="0"/>
              </a:rPr>
              <a:t>2) բռնություն գործադրելով կամ դա գործադրելու սպառնալիքով</a:t>
            </a:r>
            <a:r>
              <a:rPr lang="hy-AM" sz="2400" b="1" dirty="0" smtClean="0">
                <a:solidFill>
                  <a:srgbClr val="000000"/>
                </a:solidFill>
                <a:latin typeface="Sylfaen" panose="010A0502050306030303" pitchFamily="18" charset="0"/>
              </a:rPr>
              <a:t>,</a:t>
            </a:r>
            <a:endParaRPr lang="hy-AM" sz="2400" b="1" dirty="0">
              <a:solidFill>
                <a:srgbClr val="000000"/>
              </a:solidFill>
              <a:latin typeface="Sylfaen" panose="010A0502050306030303" pitchFamily="18" charset="0"/>
            </a:endParaRPr>
          </a:p>
          <a:p>
            <a:pPr algn="just"/>
            <a:r>
              <a:rPr lang="hy-AM" sz="2400" b="1" dirty="0">
                <a:solidFill>
                  <a:srgbClr val="000000"/>
                </a:solidFill>
                <a:latin typeface="Sylfaen" panose="010A0502050306030303" pitchFamily="18" charset="0"/>
              </a:rPr>
              <a:t>3) պաշտոնեական դիրքն օգտագործելով</a:t>
            </a:r>
            <a:r>
              <a:rPr lang="hy-AM" sz="2400" b="1" dirty="0" smtClean="0">
                <a:solidFill>
                  <a:srgbClr val="000000"/>
                </a:solidFill>
                <a:latin typeface="Sylfaen" panose="010A0502050306030303" pitchFamily="18" charset="0"/>
              </a:rPr>
              <a:t>,</a:t>
            </a:r>
            <a:endParaRPr lang="hy-AM" sz="2400" b="1" dirty="0">
              <a:solidFill>
                <a:srgbClr val="000000"/>
              </a:solidFill>
              <a:latin typeface="Sylfaen" panose="010A0502050306030303" pitchFamily="18" charset="0"/>
            </a:endParaRPr>
          </a:p>
          <a:p>
            <a:pPr algn="just"/>
            <a:r>
              <a:rPr lang="hy-AM" sz="2400" b="1" dirty="0">
                <a:solidFill>
                  <a:srgbClr val="000000"/>
                </a:solidFill>
                <a:latin typeface="Sylfaen" panose="010A0502050306030303" pitchFamily="18" charset="0"/>
              </a:rPr>
              <a:t>4) կազմակերպված խմբի </a:t>
            </a:r>
            <a:r>
              <a:rPr lang="hy-AM" sz="2400" b="1" dirty="0" smtClean="0">
                <a:solidFill>
                  <a:srgbClr val="000000"/>
                </a:solidFill>
                <a:latin typeface="Sylfaen" panose="010A0502050306030303" pitchFamily="18" charset="0"/>
              </a:rPr>
              <a:t>կողմից:</a:t>
            </a:r>
            <a:endParaRPr lang="hy-AM" sz="2400" b="1" dirty="0">
              <a:solidFill>
                <a:srgbClr val="000000"/>
              </a:solidFill>
              <a:latin typeface="Sylfaen" panose="010A0502050306030303" pitchFamily="18" charset="0"/>
            </a:endParaRPr>
          </a:p>
        </p:txBody>
      </p:sp>
      <p:grpSp>
        <p:nvGrpSpPr>
          <p:cNvPr id="19" name="Group 18"/>
          <p:cNvGrpSpPr/>
          <p:nvPr/>
        </p:nvGrpSpPr>
        <p:grpSpPr>
          <a:xfrm>
            <a:off x="75293" y="1384663"/>
            <a:ext cx="3844216" cy="4603092"/>
            <a:chOff x="465295" y="619125"/>
            <a:chExt cx="5923944"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465295" y="619125"/>
              <a:ext cx="5923944" cy="5629022"/>
              <a:chOff x="465295" y="619125"/>
              <a:chExt cx="592394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22</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525871"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226</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465295" y="914585"/>
                <a:ext cx="4548426" cy="1129120"/>
              </a:xfrm>
              <a:prstGeom prst="rect">
                <a:avLst/>
              </a:prstGeom>
              <a:noFill/>
            </p:spPr>
            <p:txBody>
              <a:bodyPr wrap="square" rtlCol="0">
                <a:spAutoFit/>
              </a:bodyPr>
              <a:lstStyle/>
              <a:p>
                <a:pPr algn="ctr"/>
                <a:r>
                  <a:rPr lang="hy-AM" b="1" dirty="0">
                    <a:solidFill>
                      <a:srgbClr val="822252"/>
                    </a:solidFill>
                    <a:latin typeface="Sylfaen" panose="010A0502050306030303" pitchFamily="18" charset="0"/>
                  </a:rPr>
                  <a:t>Ազգային, ռասայական կամ կրոնական թշնամանք հարուցելը</a:t>
                </a:r>
                <a:endParaRPr lang="en-IN"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
        <p:nvSpPr>
          <p:cNvPr id="18" name="Rectangle: Rounded Corners 15">
            <a:extLst>
              <a:ext uri="{FF2B5EF4-FFF2-40B4-BE49-F238E27FC236}">
                <a16:creationId xmlns="" xmlns:a16="http://schemas.microsoft.com/office/drawing/2014/main" id="{B0962F8C-5F10-447C-9C7F-4B527981C513}"/>
              </a:ext>
            </a:extLst>
          </p:cNvPr>
          <p:cNvSpPr/>
          <p:nvPr/>
        </p:nvSpPr>
        <p:spPr>
          <a:xfrm>
            <a:off x="4983171" y="5597648"/>
            <a:ext cx="6008914" cy="1007904"/>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2400" b="1" dirty="0" smtClean="0">
                <a:solidFill>
                  <a:prstClr val="white"/>
                </a:solidFill>
                <a:latin typeface="Sylfaen" panose="010A0502050306030303" pitchFamily="18" charset="0"/>
              </a:rPr>
              <a:t>Հոդվածն ամբողջությամբ փոփոխվել է ՀՀ նոր քրեական օրենսգրքում</a:t>
            </a:r>
            <a:endParaRPr lang="en-IN" sz="2400" b="1" dirty="0">
              <a:solidFill>
                <a:prstClr val="white"/>
              </a:solidFill>
              <a:latin typeface="Sylfaen" panose="010A0502050306030303" pitchFamily="18" charset="0"/>
            </a:endParaRPr>
          </a:p>
        </p:txBody>
      </p:sp>
    </p:spTree>
    <p:extLst>
      <p:ext uri="{BB962C8B-B14F-4D97-AF65-F5344CB8AC3E}">
        <p14:creationId xmlns:p14="http://schemas.microsoft.com/office/powerpoint/2010/main" val="22449507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094246" y="380888"/>
            <a:ext cx="7898948" cy="5909310"/>
          </a:xfrm>
          <a:prstGeom prst="rect">
            <a:avLst/>
          </a:prstGeom>
        </p:spPr>
        <p:txBody>
          <a:bodyPr wrap="square">
            <a:spAutoFit/>
          </a:bodyPr>
          <a:lstStyle/>
          <a:p>
            <a:pPr algn="just"/>
            <a:r>
              <a:rPr lang="hy-AM" sz="2100" b="1" dirty="0">
                <a:solidFill>
                  <a:srgbClr val="000000"/>
                </a:solidFill>
                <a:latin typeface="Sylfaen" panose="010A0502050306030303" pitchFamily="18" charset="0"/>
              </a:rPr>
              <a:t>1. Ահաբեկչության ֆինանսավորումը` գույքի ուղղակի կամ անուղղակի, ցանկացած եղանակով տրամադրումը կամ հավաքագրումը՝ գիտակցելով, որ այն ամբողջությամբ կամ մասամբ պետք է օգտագործվի կամ կարող է օգտագործվել ահաբեկչության կամ սույն օրենսգրքի 218-րդ հոդվածով նախատեսված արարքների կատարման համար կամ ահաբեկչական կազմակերպության կամ անհատ ահաբեկչի կողմից կամ ֆինանսական ծառայությունների մատուցումը՝ գիտակցելով, որ այդ ծառայություններն ուղղված են ահաբեկչության կամ սույն օրենսգրքի 218-րդ հոդվածով նախատեսված արարքների կատարմանը, կամ դրանց արդյունքներն օգտագործվելու են ահաբեկչական կազմակերպության կամ անհատ ահաբեկչի </a:t>
            </a:r>
            <a:r>
              <a:rPr lang="hy-AM" sz="2100" b="1" dirty="0" smtClean="0">
                <a:solidFill>
                  <a:srgbClr val="000000"/>
                </a:solidFill>
                <a:latin typeface="Sylfaen" panose="010A0502050306030303" pitchFamily="18" charset="0"/>
              </a:rPr>
              <a:t>կողմից</a:t>
            </a:r>
            <a:r>
              <a:rPr lang="hy-AM" sz="2100" b="1" dirty="0">
                <a:solidFill>
                  <a:srgbClr val="000000"/>
                </a:solidFill>
                <a:latin typeface="Sylfaen" panose="010A0502050306030303" pitchFamily="18" charset="0"/>
              </a:rPr>
              <a:t>.</a:t>
            </a:r>
          </a:p>
          <a:p>
            <a:pPr algn="just"/>
            <a:r>
              <a:rPr lang="hy-AM" sz="2100" b="1" dirty="0">
                <a:solidFill>
                  <a:srgbClr val="000000"/>
                </a:solidFill>
                <a:latin typeface="Sylfaen" panose="010A0502050306030303" pitchFamily="18" charset="0"/>
              </a:rPr>
              <a:t>2. Նույն արարքը, որը կատարվել է մի խումբ անձանց կողմից նախնական համաձայնությամբ կամ կազմակերպված խմբի կողմից</a:t>
            </a:r>
            <a:r>
              <a:rPr lang="hy-AM" sz="2100" b="1" dirty="0" smtClean="0">
                <a:solidFill>
                  <a:srgbClr val="000000"/>
                </a:solidFill>
                <a:latin typeface="Sylfaen" panose="010A0502050306030303" pitchFamily="18" charset="0"/>
              </a:rPr>
              <a:t>`</a:t>
            </a:r>
            <a:endParaRPr lang="hy-AM" sz="2100" b="1" dirty="0">
              <a:solidFill>
                <a:srgbClr val="000000"/>
              </a:solidFill>
              <a:latin typeface="Sylfaen" panose="010A0502050306030303" pitchFamily="18" charset="0"/>
            </a:endParaRPr>
          </a:p>
          <a:p>
            <a:pPr algn="just"/>
            <a:r>
              <a:rPr lang="hy-AM" sz="2100" b="1" dirty="0">
                <a:solidFill>
                  <a:srgbClr val="000000"/>
                </a:solidFill>
                <a:latin typeface="Sylfaen" panose="010A0502050306030303" pitchFamily="18" charset="0"/>
              </a:rPr>
              <a:t>3. Սույն հոդվածի իմաստով գույք է համարվում սույն օրենսգրքի 103.1-ին հոդվածի 4-րդ մասով նախատեսված գույքը:</a:t>
            </a:r>
            <a:endParaRPr lang="en-US" sz="2100" b="1" dirty="0">
              <a:solidFill>
                <a:prstClr val="black"/>
              </a:solidFill>
              <a:latin typeface="Sylfaen" panose="010A0502050306030303" pitchFamily="18" charset="0"/>
            </a:endParaRPr>
          </a:p>
        </p:txBody>
      </p:sp>
      <p:grpSp>
        <p:nvGrpSpPr>
          <p:cNvPr id="19" name="Group 18"/>
          <p:cNvGrpSpPr/>
          <p:nvPr/>
        </p:nvGrpSpPr>
        <p:grpSpPr>
          <a:xfrm>
            <a:off x="180100" y="1341121"/>
            <a:ext cx="3677797" cy="4646634"/>
            <a:chOff x="626804" y="619125"/>
            <a:chExt cx="5762435"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5" y="619125"/>
              <a:ext cx="5762434" cy="5629022"/>
              <a:chOff x="626805" y="619125"/>
              <a:chExt cx="576243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02</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075682" y="2722375"/>
                <a:ext cx="2812774" cy="1304963"/>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en-US" sz="1600" dirty="0">
                    <a:solidFill>
                      <a:srgbClr val="822252"/>
                    </a:solidFill>
                    <a:latin typeface="Sylfaen" panose="010A0502050306030303" pitchFamily="18" charset="0"/>
                  </a:rPr>
                  <a:t>217</a:t>
                </a:r>
                <a:r>
                  <a:rPr lang="en-US" sz="1600" baseline="30000" dirty="0">
                    <a:solidFill>
                      <a:srgbClr val="822252"/>
                    </a:solidFill>
                    <a:latin typeface="Sylfaen" panose="010A0502050306030303" pitchFamily="18" charset="0"/>
                  </a:rPr>
                  <a:t>1</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956507" y="1006682"/>
                <a:ext cx="3598432" cy="1230394"/>
              </a:xfrm>
              <a:prstGeom prst="rect">
                <a:avLst/>
              </a:prstGeom>
              <a:noFill/>
            </p:spPr>
            <p:txBody>
              <a:bodyPr wrap="square" rtlCol="0">
                <a:spAutoFit/>
              </a:bodyPr>
              <a:lstStyle/>
              <a:p>
                <a:pPr algn="ctr">
                  <a:lnSpc>
                    <a:spcPct val="150000"/>
                  </a:lnSpc>
                </a:pPr>
                <a:r>
                  <a:rPr lang="hy-AM" sz="2000" b="1" dirty="0" smtClean="0">
                    <a:solidFill>
                      <a:srgbClr val="822252"/>
                    </a:solidFill>
                    <a:latin typeface="Sylfaen" panose="010A0502050306030303" pitchFamily="18" charset="0"/>
                  </a:rPr>
                  <a:t>Ահաբեկչության ֆինանսավորումը</a:t>
                </a:r>
                <a:endParaRPr lang="en-IN" sz="20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cxnSp>
        <p:nvCxnSpPr>
          <p:cNvPr id="37" name="Straight Connector 36"/>
          <p:cNvCxnSpPr/>
          <p:nvPr/>
        </p:nvCxnSpPr>
        <p:spPr>
          <a:xfrm flipV="1">
            <a:off x="4182974" y="5721531"/>
            <a:ext cx="7810220" cy="547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182974" y="6048048"/>
            <a:ext cx="6405156" cy="66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50364" y="1563022"/>
            <a:ext cx="8882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97682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307296" y="352444"/>
            <a:ext cx="7314965" cy="6232475"/>
          </a:xfrm>
          <a:prstGeom prst="rect">
            <a:avLst/>
          </a:prstGeom>
        </p:spPr>
        <p:txBody>
          <a:bodyPr wrap="square">
            <a:spAutoFit/>
          </a:bodyPr>
          <a:lstStyle/>
          <a:p>
            <a:pPr algn="just"/>
            <a:r>
              <a:rPr lang="hy-AM" sz="2100" b="1" dirty="0">
                <a:solidFill>
                  <a:srgbClr val="000000"/>
                </a:solidFill>
                <a:latin typeface="Sylfaen" panose="010A0502050306030303" pitchFamily="18" charset="0"/>
              </a:rPr>
              <a:t>1. Անձի կամ անձանց խմբի նկատմամբ ռասայական, ազգային, էթնիկ կամ սոցիալական ծագումով, կրոնով, քաղաքական կամ այլ հայացքներով կամ անձնական կամ սոցիալական բնույթի այլ հանգամանքներով պայմանավորված ատելություն, խտրականություն, անհանդուրժողականություն կամ թշնամանք հրահրելուն կամ քարոզելուն ուղղված հրապարակային խոսքը, ինչպես նաև այդ նպատակով նյութ կամ առարկա </a:t>
            </a:r>
            <a:r>
              <a:rPr lang="hy-AM" sz="2100" b="1" dirty="0" smtClean="0">
                <a:solidFill>
                  <a:srgbClr val="000000"/>
                </a:solidFill>
                <a:latin typeface="Sylfaen" panose="010A0502050306030303" pitchFamily="18" charset="0"/>
              </a:rPr>
              <a:t>տարածելը</a:t>
            </a:r>
            <a:r>
              <a:rPr lang="hy-AM" sz="2100" b="1" dirty="0">
                <a:solidFill>
                  <a:srgbClr val="000000"/>
                </a:solidFill>
                <a:latin typeface="Sylfaen" panose="010A0502050306030303" pitchFamily="18" charset="0"/>
              </a:rPr>
              <a:t>.</a:t>
            </a:r>
          </a:p>
          <a:p>
            <a:pPr algn="just"/>
            <a:r>
              <a:rPr lang="hy-AM" sz="2100" b="1" dirty="0">
                <a:solidFill>
                  <a:srgbClr val="000000"/>
                </a:solidFill>
                <a:latin typeface="Sylfaen" panose="010A0502050306030303" pitchFamily="18" charset="0"/>
              </a:rPr>
              <a:t>2. Սույն հոդվածի 1-ին մասով նախատեսված արարքը, որը կատարվել է</a:t>
            </a:r>
            <a:r>
              <a:rPr lang="hy-AM" sz="2100" b="1" dirty="0" smtClean="0">
                <a:solidFill>
                  <a:srgbClr val="000000"/>
                </a:solidFill>
                <a:latin typeface="Sylfaen" panose="010A0502050306030303" pitchFamily="18" charset="0"/>
              </a:rPr>
              <a:t>՝</a:t>
            </a:r>
            <a:endParaRPr lang="hy-AM" sz="2100" b="1" dirty="0">
              <a:solidFill>
                <a:srgbClr val="000000"/>
              </a:solidFill>
              <a:latin typeface="Sylfaen" panose="010A0502050306030303" pitchFamily="18" charset="0"/>
            </a:endParaRPr>
          </a:p>
          <a:p>
            <a:pPr algn="just"/>
            <a:r>
              <a:rPr lang="hy-AM" sz="2100" b="1" dirty="0">
                <a:solidFill>
                  <a:srgbClr val="000000"/>
                </a:solidFill>
                <a:latin typeface="Sylfaen" panose="010A0502050306030303" pitchFamily="18" charset="0"/>
              </a:rPr>
              <a:t>1) մի խումբ անձանց կողմից նախնական համաձայնությամբ</a:t>
            </a:r>
            <a:r>
              <a:rPr lang="hy-AM" sz="2100" b="1" dirty="0" smtClean="0">
                <a:solidFill>
                  <a:srgbClr val="000000"/>
                </a:solidFill>
                <a:latin typeface="Sylfaen" panose="010A0502050306030303" pitchFamily="18" charset="0"/>
              </a:rPr>
              <a:t>,</a:t>
            </a:r>
            <a:endParaRPr lang="hy-AM" sz="2100" b="1" dirty="0">
              <a:solidFill>
                <a:srgbClr val="000000"/>
              </a:solidFill>
              <a:latin typeface="Sylfaen" panose="010A0502050306030303" pitchFamily="18" charset="0"/>
            </a:endParaRPr>
          </a:p>
          <a:p>
            <a:pPr algn="just"/>
            <a:r>
              <a:rPr lang="hy-AM" sz="2100" b="1" dirty="0">
                <a:solidFill>
                  <a:srgbClr val="000000"/>
                </a:solidFill>
                <a:latin typeface="Sylfaen" panose="010A0502050306030303" pitchFamily="18" charset="0"/>
              </a:rPr>
              <a:t>2) իշխանական կամ ծառայողական լիազորությունները կամ դրանցով պայմանավորված ազդեցությունն օգտագործելով </a:t>
            </a:r>
            <a:r>
              <a:rPr lang="hy-AM" sz="2100" b="1" dirty="0" smtClean="0">
                <a:solidFill>
                  <a:srgbClr val="000000"/>
                </a:solidFill>
                <a:latin typeface="Sylfaen" panose="010A0502050306030303" pitchFamily="18" charset="0"/>
              </a:rPr>
              <a:t>կամ</a:t>
            </a:r>
            <a:endParaRPr lang="hy-AM" sz="2100" b="1" dirty="0">
              <a:solidFill>
                <a:srgbClr val="000000"/>
              </a:solidFill>
              <a:latin typeface="Sylfaen" panose="010A0502050306030303" pitchFamily="18" charset="0"/>
            </a:endParaRPr>
          </a:p>
          <a:p>
            <a:pPr algn="just"/>
            <a:r>
              <a:rPr lang="hy-AM" sz="2100" b="1" dirty="0">
                <a:solidFill>
                  <a:srgbClr val="000000"/>
                </a:solidFill>
                <a:latin typeface="Sylfaen" panose="010A0502050306030303" pitchFamily="18" charset="0"/>
              </a:rPr>
              <a:t>3) հրապարակայնորեն ցուցադրվող ստեղծագործությունների, զանգվածային լրատվության միջոցների կամ տեղեկատվական կամ հաղորդակցական տեխնոլոգիաների </a:t>
            </a:r>
            <a:r>
              <a:rPr lang="hy-AM" sz="2100" b="1" dirty="0" smtClean="0">
                <a:solidFill>
                  <a:srgbClr val="000000"/>
                </a:solidFill>
                <a:latin typeface="Sylfaen" panose="010A0502050306030303" pitchFamily="18" charset="0"/>
              </a:rPr>
              <a:t>օգտագործմամբ:</a:t>
            </a:r>
            <a:endParaRPr lang="hy-AM" sz="2100" b="1" dirty="0">
              <a:solidFill>
                <a:srgbClr val="000000"/>
              </a:solidFill>
              <a:latin typeface="Sylfaen" panose="010A0502050306030303" pitchFamily="18" charset="0"/>
            </a:endParaRPr>
          </a:p>
        </p:txBody>
      </p:sp>
      <p:grpSp>
        <p:nvGrpSpPr>
          <p:cNvPr id="19" name="Group 18"/>
          <p:cNvGrpSpPr/>
          <p:nvPr/>
        </p:nvGrpSpPr>
        <p:grpSpPr>
          <a:xfrm>
            <a:off x="81190" y="1384663"/>
            <a:ext cx="3838319" cy="4603092"/>
            <a:chOff x="474382" y="619125"/>
            <a:chExt cx="5914857"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474382" y="619125"/>
              <a:ext cx="5914857" cy="5629022"/>
              <a:chOff x="474382" y="619125"/>
              <a:chExt cx="5914857"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22</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063410" y="2837221"/>
                <a:ext cx="2525872"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329</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474382" y="794414"/>
                <a:ext cx="4530253" cy="2220603"/>
              </a:xfrm>
              <a:prstGeom prst="rect">
                <a:avLst/>
              </a:prstGeom>
              <a:noFill/>
            </p:spPr>
            <p:txBody>
              <a:bodyPr wrap="square" rtlCol="0">
                <a:spAutoFit/>
              </a:bodyPr>
              <a:lstStyle/>
              <a:p>
                <a:pPr algn="ctr"/>
                <a:r>
                  <a:rPr lang="hy-AM" sz="1400" b="1" dirty="0">
                    <a:solidFill>
                      <a:srgbClr val="822252"/>
                    </a:solidFill>
                    <a:latin typeface="Sylfaen" panose="010A0502050306030303" pitchFamily="18" charset="0"/>
                  </a:rPr>
                  <a:t>Ատելություն, խտրականություն, անհանդուրժողականություն կամ թշնամանք հրահրելուն կամ քարոզելուն ուղղված հրապարակային խոսքը, ինչպես նաև այդ նպատակով նյութեր կամ առարկաներ տարածելը</a:t>
                </a:r>
              </a:p>
              <a:p>
                <a:pPr algn="ctr"/>
                <a:r>
                  <a:rPr lang="hy-AM" sz="1400" b="1" dirty="0">
                    <a:solidFill>
                      <a:srgbClr val="822252"/>
                    </a:solidFill>
                    <a:latin typeface="Sylfaen" panose="010A0502050306030303" pitchFamily="18" charset="0"/>
                  </a:rPr>
                  <a:t> </a:t>
                </a:r>
                <a:endParaRPr lang="en-IN" sz="14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24635855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391562" y="533634"/>
            <a:ext cx="7129878" cy="5940088"/>
          </a:xfrm>
          <a:prstGeom prst="rect">
            <a:avLst/>
          </a:prstGeom>
        </p:spPr>
        <p:txBody>
          <a:bodyPr wrap="square">
            <a:spAutoFit/>
          </a:bodyPr>
          <a:lstStyle/>
          <a:p>
            <a:pPr algn="just"/>
            <a:r>
              <a:rPr lang="hy-AM" sz="2000" b="1" dirty="0">
                <a:solidFill>
                  <a:srgbClr val="000000"/>
                </a:solidFill>
                <a:latin typeface="Sylfaen" panose="010A0502050306030303" pitchFamily="18" charset="0"/>
              </a:rPr>
              <a:t>1. Անձի կամ անձանց խմբի նկատմամբ սեռով, ռասայով, մաշկի գույնով, էթնիկական կամ սոցիալական ծագումով, գենետիկական հատկանիշներով, լեզվով, կրոնով, աշխարհայացքով, քաղաքական կամ այլ հայացքներով, ազգային փոքրամասնությանը պատկանելությամբ, գույքային վիճակով, ծնունդով, հաշմանդամությամբ, տարիքով կամ անձնական կամ սոցիալական բնույթի այլ հանգամանքներով պայմանավորված բռնություն գործադրելու հրապարակային կոչերը, նման բռնությունը հրապարակայնորեն արդարացնելը կամ քարոզելը, եթե բացակայում են սույն օրենսգրքի 225-րդ հոդվածի 4-րդ մասով, 226-րդ, 226.1-ին, 301-րդ, 385-րդ, 397.1-ին հոդվածներով նախատեսված հանցագործությունների </a:t>
            </a:r>
            <a:r>
              <a:rPr lang="hy-AM" sz="2000" b="1" dirty="0" smtClean="0">
                <a:solidFill>
                  <a:srgbClr val="000000"/>
                </a:solidFill>
                <a:latin typeface="Sylfaen" panose="010A0502050306030303" pitchFamily="18" charset="0"/>
              </a:rPr>
              <a:t>հատկանիշները</a:t>
            </a:r>
            <a:r>
              <a:rPr lang="hy-AM" sz="2000" b="1" dirty="0">
                <a:solidFill>
                  <a:srgbClr val="000000"/>
                </a:solidFill>
                <a:latin typeface="Sylfaen" panose="010A0502050306030303" pitchFamily="18" charset="0"/>
              </a:rPr>
              <a:t>.</a:t>
            </a:r>
          </a:p>
          <a:p>
            <a:pPr algn="just"/>
            <a:r>
              <a:rPr lang="hy-AM" sz="2000" b="1" dirty="0">
                <a:solidFill>
                  <a:srgbClr val="000000"/>
                </a:solidFill>
                <a:latin typeface="Sylfaen" panose="010A0502050306030303" pitchFamily="18" charset="0"/>
              </a:rPr>
              <a:t>2. Սույն հոդվածի 1-ին մասով նախատեսված արարքները, որոնք կատարվել են</a:t>
            </a:r>
            <a:r>
              <a:rPr lang="hy-AM" sz="2000" b="1" dirty="0" smtClean="0">
                <a:solidFill>
                  <a:srgbClr val="000000"/>
                </a:solidFill>
                <a:latin typeface="Sylfaen" panose="010A0502050306030303" pitchFamily="18" charset="0"/>
              </a:rPr>
              <a:t>՝</a:t>
            </a:r>
            <a:endParaRPr lang="hy-AM" sz="2000" b="1" dirty="0">
              <a:solidFill>
                <a:srgbClr val="000000"/>
              </a:solidFill>
              <a:latin typeface="Sylfaen" panose="010A0502050306030303" pitchFamily="18" charset="0"/>
            </a:endParaRPr>
          </a:p>
          <a:p>
            <a:pPr algn="just"/>
            <a:r>
              <a:rPr lang="hy-AM" sz="2000" b="1" dirty="0">
                <a:solidFill>
                  <a:srgbClr val="000000"/>
                </a:solidFill>
                <a:latin typeface="Sylfaen" panose="010A0502050306030303" pitchFamily="18" charset="0"/>
              </a:rPr>
              <a:t>1) մի խումբ անձանց կողմից նախնական համաձայնությամբ կամ կազմակերպված խմբի կողմից</a:t>
            </a:r>
            <a:r>
              <a:rPr lang="hy-AM" sz="2000" b="1" dirty="0" smtClean="0">
                <a:solidFill>
                  <a:srgbClr val="000000"/>
                </a:solidFill>
                <a:latin typeface="Sylfaen" panose="010A0502050306030303" pitchFamily="18" charset="0"/>
              </a:rPr>
              <a:t>.</a:t>
            </a:r>
            <a:endParaRPr lang="hy-AM" sz="2000" b="1" dirty="0">
              <a:solidFill>
                <a:srgbClr val="000000"/>
              </a:solidFill>
              <a:latin typeface="Sylfaen" panose="010A0502050306030303" pitchFamily="18" charset="0"/>
            </a:endParaRPr>
          </a:p>
          <a:p>
            <a:pPr algn="just"/>
            <a:r>
              <a:rPr lang="hy-AM" sz="2000" b="1" dirty="0">
                <a:solidFill>
                  <a:srgbClr val="000000"/>
                </a:solidFill>
                <a:latin typeface="Sylfaen" panose="010A0502050306030303" pitchFamily="18" charset="0"/>
              </a:rPr>
              <a:t>2) պաշտոնեական դիրքն </a:t>
            </a:r>
            <a:r>
              <a:rPr lang="hy-AM" sz="2000" b="1" dirty="0" smtClean="0">
                <a:solidFill>
                  <a:srgbClr val="000000"/>
                </a:solidFill>
                <a:latin typeface="Sylfaen" panose="010A0502050306030303" pitchFamily="18" charset="0"/>
              </a:rPr>
              <a:t>օգտագործելով:</a:t>
            </a:r>
            <a:endParaRPr lang="hy-AM" sz="2000" b="1" dirty="0">
              <a:solidFill>
                <a:srgbClr val="000000"/>
              </a:solidFill>
              <a:latin typeface="Sylfaen" panose="010A0502050306030303" pitchFamily="18" charset="0"/>
            </a:endParaRPr>
          </a:p>
        </p:txBody>
      </p:sp>
      <p:grpSp>
        <p:nvGrpSpPr>
          <p:cNvPr id="19" name="Group 18"/>
          <p:cNvGrpSpPr/>
          <p:nvPr/>
        </p:nvGrpSpPr>
        <p:grpSpPr>
          <a:xfrm>
            <a:off x="75293" y="1384663"/>
            <a:ext cx="3844216" cy="4603092"/>
            <a:chOff x="465295" y="619125"/>
            <a:chExt cx="5923944"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465295" y="619125"/>
              <a:ext cx="5923944" cy="5629022"/>
              <a:chOff x="465295" y="619125"/>
              <a:chExt cx="592394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23</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525871"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226</a:t>
                </a:r>
                <a:r>
                  <a:rPr lang="hy-AM" sz="1600" baseline="30000" dirty="0" smtClean="0">
                    <a:solidFill>
                      <a:srgbClr val="822252"/>
                    </a:solidFill>
                    <a:latin typeface="Sylfaen" panose="010A0502050306030303" pitchFamily="18" charset="0"/>
                  </a:rPr>
                  <a:t>2</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465295" y="914585"/>
                <a:ext cx="4548426" cy="1618405"/>
              </a:xfrm>
              <a:prstGeom prst="rect">
                <a:avLst/>
              </a:prstGeom>
              <a:noFill/>
            </p:spPr>
            <p:txBody>
              <a:bodyPr wrap="square" rtlCol="0">
                <a:spAutoFit/>
              </a:bodyPr>
              <a:lstStyle/>
              <a:p>
                <a:pPr algn="ctr"/>
                <a:r>
                  <a:rPr lang="hy-AM" sz="1600" b="1" dirty="0">
                    <a:solidFill>
                      <a:srgbClr val="822252"/>
                    </a:solidFill>
                    <a:latin typeface="Sylfaen" panose="010A0502050306030303" pitchFamily="18" charset="0"/>
                  </a:rPr>
                  <a:t>Բռնություն գործադրելու հրապարակային կոչերը, բռնությունը հրապարակայնորեն արդարացնելը կամ քարոզելը</a:t>
                </a:r>
                <a:endParaRPr lang="en-IN" sz="16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cxnSp>
        <p:nvCxnSpPr>
          <p:cNvPr id="17" name="Straight Connector 16"/>
          <p:cNvCxnSpPr/>
          <p:nvPr/>
        </p:nvCxnSpPr>
        <p:spPr>
          <a:xfrm flipV="1">
            <a:off x="4504840" y="1384663"/>
            <a:ext cx="4656238" cy="54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396548" y="748433"/>
            <a:ext cx="87085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61078" y="1384663"/>
            <a:ext cx="87085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541520" y="1045029"/>
            <a:ext cx="1685109" cy="38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504840" y="1684191"/>
            <a:ext cx="1974337" cy="686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96366" y="1985139"/>
            <a:ext cx="692928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91861" y="2287992"/>
            <a:ext cx="692928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504840" y="2580172"/>
            <a:ext cx="1721789" cy="150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504840" y="6230983"/>
            <a:ext cx="4656238" cy="54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2004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255475" y="676542"/>
            <a:ext cx="7404349" cy="5632311"/>
          </a:xfrm>
          <a:prstGeom prst="rect">
            <a:avLst/>
          </a:prstGeom>
        </p:spPr>
        <p:txBody>
          <a:bodyPr wrap="square">
            <a:spAutoFit/>
          </a:bodyPr>
          <a:lstStyle/>
          <a:p>
            <a:pPr algn="just"/>
            <a:r>
              <a:rPr lang="hy-AM" sz="2000" b="1" dirty="0">
                <a:solidFill>
                  <a:srgbClr val="000000"/>
                </a:solidFill>
                <a:latin typeface="Sylfaen" panose="010A0502050306030303" pitchFamily="18" charset="0"/>
              </a:rPr>
              <a:t>1. Անձի կամ անձանց խմբի նկատմամբ ռասայական, ազգային, էթնիկ կամ սոցիալական ծագումով, կրոնով, քաղաքական կամ այլ հայացքներով կամ անձնական կամ սոցիալական բնույթի այլ հանգամանքներով պայմանավորված բռնություն գործադրելու հրապարակային կոչը, նման բռնությունը հրապարակայնորեն արդարացնելը կամ քարոզելը, </a:t>
            </a:r>
            <a:r>
              <a:rPr lang="hy-AM" sz="2000" b="1" dirty="0">
                <a:solidFill>
                  <a:srgbClr val="FF0000"/>
                </a:solidFill>
                <a:latin typeface="Sylfaen" panose="010A0502050306030303" pitchFamily="18" charset="0"/>
              </a:rPr>
              <a:t>ինչպես նաև այդ նպատակով նյութ կամ առարկա տարածելը, </a:t>
            </a:r>
            <a:r>
              <a:rPr lang="hy-AM" sz="2000" b="1" dirty="0">
                <a:solidFill>
                  <a:srgbClr val="000000"/>
                </a:solidFill>
                <a:latin typeface="Sylfaen" panose="010A0502050306030303" pitchFamily="18" charset="0"/>
              </a:rPr>
              <a:t>եթե բացակայում են սույն օրենսգրքի 136-րդ, 151-րդ 313-րդ, 328-րդ, 329-րդ կամ 422-րդ հոդվածով նախատեսված հանցանքների </a:t>
            </a:r>
            <a:r>
              <a:rPr lang="hy-AM" sz="2000" b="1" dirty="0" smtClean="0">
                <a:solidFill>
                  <a:srgbClr val="000000"/>
                </a:solidFill>
                <a:latin typeface="Sylfaen" panose="010A0502050306030303" pitchFamily="18" charset="0"/>
              </a:rPr>
              <a:t>հատկանիշները</a:t>
            </a:r>
            <a:r>
              <a:rPr lang="hy-AM" sz="2000" b="1" dirty="0">
                <a:solidFill>
                  <a:srgbClr val="000000"/>
                </a:solidFill>
                <a:latin typeface="Sylfaen" panose="010A0502050306030303" pitchFamily="18" charset="0"/>
              </a:rPr>
              <a:t>.</a:t>
            </a:r>
          </a:p>
          <a:p>
            <a:pPr algn="just"/>
            <a:r>
              <a:rPr lang="hy-AM" sz="2000" b="1" dirty="0">
                <a:solidFill>
                  <a:srgbClr val="000000"/>
                </a:solidFill>
                <a:latin typeface="Sylfaen" panose="010A0502050306030303" pitchFamily="18" charset="0"/>
              </a:rPr>
              <a:t>2. Սույն հոդվածի 1-ին մասով նախատեսված արարքը, որը կատարվել է</a:t>
            </a:r>
            <a:r>
              <a:rPr lang="hy-AM" sz="2000" b="1" dirty="0" smtClean="0">
                <a:solidFill>
                  <a:srgbClr val="000000"/>
                </a:solidFill>
                <a:latin typeface="Sylfaen" panose="010A0502050306030303" pitchFamily="18" charset="0"/>
              </a:rPr>
              <a:t>՝</a:t>
            </a:r>
            <a:endParaRPr lang="hy-AM" sz="2000" b="1" dirty="0">
              <a:solidFill>
                <a:srgbClr val="000000"/>
              </a:solidFill>
              <a:latin typeface="Sylfaen" panose="010A0502050306030303" pitchFamily="18" charset="0"/>
            </a:endParaRPr>
          </a:p>
          <a:p>
            <a:pPr algn="just"/>
            <a:r>
              <a:rPr lang="hy-AM" sz="2000" b="1" dirty="0">
                <a:solidFill>
                  <a:srgbClr val="000000"/>
                </a:solidFill>
                <a:latin typeface="Sylfaen" panose="010A0502050306030303" pitchFamily="18" charset="0"/>
              </a:rPr>
              <a:t>1) մի խումբ անձանց կողմից նախնական համաձայնությամբ</a:t>
            </a:r>
            <a:r>
              <a:rPr lang="hy-AM" sz="2000" b="1" dirty="0" smtClean="0">
                <a:solidFill>
                  <a:srgbClr val="000000"/>
                </a:solidFill>
                <a:latin typeface="Sylfaen" panose="010A0502050306030303" pitchFamily="18" charset="0"/>
              </a:rPr>
              <a:t>,</a:t>
            </a:r>
            <a:endParaRPr lang="hy-AM" sz="2000" b="1" dirty="0">
              <a:solidFill>
                <a:srgbClr val="000000"/>
              </a:solidFill>
              <a:latin typeface="Sylfaen" panose="010A0502050306030303" pitchFamily="18" charset="0"/>
            </a:endParaRPr>
          </a:p>
          <a:p>
            <a:pPr algn="just"/>
            <a:r>
              <a:rPr lang="hy-AM" sz="2000" b="1" dirty="0">
                <a:solidFill>
                  <a:srgbClr val="FF0000"/>
                </a:solidFill>
                <a:latin typeface="Sylfaen" panose="010A0502050306030303" pitchFamily="18" charset="0"/>
              </a:rPr>
              <a:t>2) իշխանական կամ ծառայողական լիազորությունները կամ դրանցով պայմանավորված ազդեցությունն օգտագործելով </a:t>
            </a:r>
            <a:r>
              <a:rPr lang="hy-AM" sz="2000" b="1" dirty="0" smtClean="0">
                <a:solidFill>
                  <a:srgbClr val="FF0000"/>
                </a:solidFill>
                <a:latin typeface="Sylfaen" panose="010A0502050306030303" pitchFamily="18" charset="0"/>
              </a:rPr>
              <a:t>կամ</a:t>
            </a:r>
            <a:endParaRPr lang="hy-AM" sz="2000" b="1" dirty="0">
              <a:solidFill>
                <a:srgbClr val="FF0000"/>
              </a:solidFill>
              <a:latin typeface="Sylfaen" panose="010A0502050306030303" pitchFamily="18" charset="0"/>
            </a:endParaRPr>
          </a:p>
          <a:p>
            <a:pPr algn="just"/>
            <a:r>
              <a:rPr lang="hy-AM" sz="2000" b="1" dirty="0">
                <a:solidFill>
                  <a:srgbClr val="FF0000"/>
                </a:solidFill>
                <a:latin typeface="Sylfaen" panose="010A0502050306030303" pitchFamily="18" charset="0"/>
              </a:rPr>
              <a:t>3) հրապարակայնորեն ցուցադրվող ստեղծագործությունների, զանգվածային լրատվության միջոցների կամ տեղեկատվական կամ հաղորդակցական տեխնոլոգիաների </a:t>
            </a:r>
            <a:r>
              <a:rPr lang="hy-AM" sz="2000" b="1" dirty="0" smtClean="0">
                <a:solidFill>
                  <a:srgbClr val="FF0000"/>
                </a:solidFill>
                <a:latin typeface="Sylfaen" panose="010A0502050306030303" pitchFamily="18" charset="0"/>
              </a:rPr>
              <a:t>օգտագործմամբ:</a:t>
            </a:r>
            <a:endParaRPr lang="hy-AM" sz="2000" b="1" dirty="0">
              <a:solidFill>
                <a:srgbClr val="FF0000"/>
              </a:solidFill>
              <a:latin typeface="Sylfaen" panose="010A0502050306030303" pitchFamily="18" charset="0"/>
            </a:endParaRPr>
          </a:p>
        </p:txBody>
      </p:sp>
      <p:grpSp>
        <p:nvGrpSpPr>
          <p:cNvPr id="19" name="Group 18"/>
          <p:cNvGrpSpPr/>
          <p:nvPr/>
        </p:nvGrpSpPr>
        <p:grpSpPr>
          <a:xfrm>
            <a:off x="75294" y="1384663"/>
            <a:ext cx="3844215" cy="4603092"/>
            <a:chOff x="465297" y="619125"/>
            <a:chExt cx="5923942"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3"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465297" y="619125"/>
              <a:ext cx="5923942" cy="5629022"/>
              <a:chOff x="465297" y="619125"/>
              <a:chExt cx="5923942"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y-AM" sz="2800" b="1" dirty="0" smtClean="0">
                    <a:solidFill>
                      <a:prstClr val="white"/>
                    </a:solidFill>
                    <a:latin typeface="Agency FB" panose="020B0503020202020204" pitchFamily="34" charset="0"/>
                  </a:rPr>
                  <a:t>23</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5039" y="2740396"/>
                <a:ext cx="2525872" cy="1317307"/>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 </a:t>
                </a:r>
                <a:r>
                  <a:rPr lang="hy-AM" sz="1600" dirty="0" smtClean="0">
                    <a:solidFill>
                      <a:srgbClr val="8F2D56"/>
                    </a:solidFill>
                  </a:rPr>
                  <a:t>քրեական օրենսգիրք</a:t>
                </a:r>
              </a:p>
              <a:p>
                <a:pPr algn="ctr"/>
                <a:r>
                  <a:rPr lang="en-US" sz="1600" dirty="0" smtClean="0">
                    <a:solidFill>
                      <a:srgbClr val="8F2D56"/>
                    </a:solidFill>
                  </a:rPr>
                  <a:t>(</a:t>
                </a:r>
                <a:r>
                  <a:rPr lang="hy-AM" sz="1600" dirty="0" smtClean="0">
                    <a:solidFill>
                      <a:srgbClr val="8F2D56"/>
                    </a:solidFill>
                  </a:rPr>
                  <a:t>հոդված </a:t>
                </a:r>
                <a:r>
                  <a:rPr lang="hy-AM" sz="1600" dirty="0" smtClean="0">
                    <a:solidFill>
                      <a:srgbClr val="822252"/>
                    </a:solidFill>
                    <a:latin typeface="Sylfaen" panose="010A0502050306030303" pitchFamily="18" charset="0"/>
                  </a:rPr>
                  <a:t>330</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465297" y="744628"/>
                <a:ext cx="4548426" cy="1957141"/>
              </a:xfrm>
              <a:prstGeom prst="rect">
                <a:avLst/>
              </a:prstGeom>
              <a:noFill/>
            </p:spPr>
            <p:txBody>
              <a:bodyPr wrap="square" rtlCol="0">
                <a:spAutoFit/>
              </a:bodyPr>
              <a:lstStyle/>
              <a:p>
                <a:pPr algn="ctr"/>
                <a:r>
                  <a:rPr lang="hy-AM" sz="1400" b="1" dirty="0">
                    <a:solidFill>
                      <a:srgbClr val="822252"/>
                    </a:solidFill>
                    <a:latin typeface="Sylfaen" panose="010A0502050306030303" pitchFamily="18" charset="0"/>
                  </a:rPr>
                  <a:t>Բռնություն գործադրելու հրապարակային կոչերը, բռնությունը հրապարակայնորեն արդարացնելը կամ քարոզելը, ինչպես նաև այդ նպատակով նյութեր կամ առարկաներ տարածելը</a:t>
                </a:r>
                <a:endParaRPr lang="en-IN" sz="14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125826630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flipH="1">
            <a:off x="5044440" y="0"/>
            <a:ext cx="7147560" cy="6858000"/>
          </a:xfrm>
          <a:prstGeom prst="rtTriangl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grpSp>
        <p:nvGrpSpPr>
          <p:cNvPr id="7" name="Group 6"/>
          <p:cNvGrpSpPr/>
          <p:nvPr/>
        </p:nvGrpSpPr>
        <p:grpSpPr>
          <a:xfrm>
            <a:off x="10972800" y="4035721"/>
            <a:ext cx="746760" cy="416613"/>
            <a:chOff x="9768840" y="2819400"/>
            <a:chExt cx="1447800" cy="807720"/>
          </a:xfrm>
        </p:grpSpPr>
        <p:sp>
          <p:nvSpPr>
            <p:cNvPr id="5" name="Parallelogram 4"/>
            <p:cNvSpPr/>
            <p:nvPr/>
          </p:nvSpPr>
          <p:spPr>
            <a:xfrm>
              <a:off x="9768840" y="2819400"/>
              <a:ext cx="1325880" cy="685800"/>
            </a:xfrm>
            <a:prstGeom prst="parallelogram">
              <a:avLst/>
            </a:prstGeom>
            <a:noFill/>
            <a:ln w="28575">
              <a:solidFill>
                <a:srgbClr val="06C9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6" name="Parallelogram 5"/>
            <p:cNvSpPr/>
            <p:nvPr/>
          </p:nvSpPr>
          <p:spPr>
            <a:xfrm>
              <a:off x="9890760" y="2941320"/>
              <a:ext cx="1325880" cy="685800"/>
            </a:xfrm>
            <a:prstGeom prst="parallelogram">
              <a:avLst/>
            </a:prstGeom>
            <a:noFill/>
            <a:ln w="28575">
              <a:solidFill>
                <a:srgbClr val="06C9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sp>
        <p:nvSpPr>
          <p:cNvPr id="8" name="TextBox 7"/>
          <p:cNvSpPr txBox="1"/>
          <p:nvPr/>
        </p:nvSpPr>
        <p:spPr>
          <a:xfrm>
            <a:off x="6912170" y="4783527"/>
            <a:ext cx="5177237" cy="954107"/>
          </a:xfrm>
          <a:prstGeom prst="rect">
            <a:avLst/>
          </a:prstGeom>
          <a:noFill/>
        </p:spPr>
        <p:txBody>
          <a:bodyPr wrap="square" rtlCol="0">
            <a:spAutoFit/>
          </a:bodyPr>
          <a:lstStyle/>
          <a:p>
            <a:pPr algn="ctr"/>
            <a:r>
              <a:rPr lang="hy-AM" sz="2800" b="1" spc="600" dirty="0" smtClean="0">
                <a:solidFill>
                  <a:srgbClr val="09E9E9"/>
                </a:solidFill>
                <a:latin typeface="Sylfaen" panose="010A0502050306030303" pitchFamily="18" charset="0"/>
                <a:ea typeface="Open Sans Extrabold" panose="020B0906030804020204" pitchFamily="34" charset="0"/>
                <a:cs typeface="Open Sans Extrabold" panose="020B0906030804020204" pitchFamily="34" charset="0"/>
              </a:rPr>
              <a:t>Շնորհակալություն ուշադրության համար</a:t>
            </a:r>
            <a:endParaRPr lang="en-IN" sz="2800" b="1" spc="600" dirty="0">
              <a:solidFill>
                <a:srgbClr val="09E9E9"/>
              </a:solidFill>
              <a:latin typeface="Sylfaen" panose="010A0502050306030303" pitchFamily="18" charset="0"/>
              <a:ea typeface="Open Sans Extrabold" panose="020B0906030804020204" pitchFamily="34" charset="0"/>
              <a:cs typeface="Open Sans Extrabold" panose="020B0906030804020204" pitchFamily="34" charset="0"/>
            </a:endParaRPr>
          </a:p>
        </p:txBody>
      </p:sp>
      <p:sp>
        <p:nvSpPr>
          <p:cNvPr id="43" name="Rectangle 42"/>
          <p:cNvSpPr/>
          <p:nvPr/>
        </p:nvSpPr>
        <p:spPr>
          <a:xfrm rot="18966690">
            <a:off x="6986279" y="2562585"/>
            <a:ext cx="1459450" cy="1459450"/>
          </a:xfrm>
          <a:prstGeom prst="rect">
            <a:avLst/>
          </a:prstGeom>
          <a:blipFill dpi="0" rotWithShape="0">
            <a:blip r:embed="rId3"/>
            <a:srcRect/>
            <a:stretch>
              <a:fillRect l="-11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44" name="Rectangle 43"/>
          <p:cNvSpPr/>
          <p:nvPr/>
        </p:nvSpPr>
        <p:spPr>
          <a:xfrm rot="18966690">
            <a:off x="8038089" y="1550811"/>
            <a:ext cx="1459450" cy="1459450"/>
          </a:xfrm>
          <a:prstGeom prst="rect">
            <a:avLst/>
          </a:prstGeom>
          <a:blipFill dpi="0" rotWithShape="0">
            <a:blip r:embed="rId4"/>
            <a:srcRect/>
            <a:stretch>
              <a:fillRect l="-31000" r="-1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7" name="Rectangle 36"/>
          <p:cNvSpPr/>
          <p:nvPr/>
        </p:nvSpPr>
        <p:spPr>
          <a:xfrm rot="18966690">
            <a:off x="3050923" y="4426546"/>
            <a:ext cx="1082236" cy="11540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p:cNvSpPr/>
          <p:nvPr/>
        </p:nvSpPr>
        <p:spPr>
          <a:xfrm rot="18966690">
            <a:off x="2870752" y="2511413"/>
            <a:ext cx="1376065" cy="145945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1" name="Rectangle 30"/>
          <p:cNvSpPr/>
          <p:nvPr/>
        </p:nvSpPr>
        <p:spPr>
          <a:xfrm rot="18966690">
            <a:off x="5835687" y="3616123"/>
            <a:ext cx="1581641" cy="145945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Rectangle 31"/>
          <p:cNvSpPr/>
          <p:nvPr/>
        </p:nvSpPr>
        <p:spPr>
          <a:xfrm rot="18966690">
            <a:off x="2632627" y="3845565"/>
            <a:ext cx="775647" cy="77564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3" name="Rectangle 32"/>
          <p:cNvSpPr/>
          <p:nvPr/>
        </p:nvSpPr>
        <p:spPr>
          <a:xfrm rot="18966690">
            <a:off x="2557921" y="3483635"/>
            <a:ext cx="392028" cy="3920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6" name="Rectangle 35"/>
          <p:cNvSpPr/>
          <p:nvPr/>
        </p:nvSpPr>
        <p:spPr>
          <a:xfrm rot="18966690">
            <a:off x="3839101" y="1499671"/>
            <a:ext cx="1542926" cy="1459450"/>
          </a:xfrm>
          <a:prstGeom prst="rect">
            <a:avLst/>
          </a:prstGeom>
          <a:blipFill dpi="0" rotWithShape="0">
            <a:blip r:embed="rId5">
              <a:duotone>
                <a:prstClr val="black"/>
                <a:schemeClr val="accent5">
                  <a:tint val="45000"/>
                  <a:satMod val="400000"/>
                </a:schemeClr>
              </a:duotone>
            </a:blip>
            <a:srcRect/>
            <a:stretch>
              <a:fillRect r="-3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76614">
            <a:off x="4839708" y="2551600"/>
            <a:ext cx="1566432" cy="1469923"/>
          </a:xfrm>
          <a:prstGeom prst="rect">
            <a:avLst/>
          </a:prstGeom>
        </p:spPr>
      </p:pic>
      <p:sp>
        <p:nvSpPr>
          <p:cNvPr id="24" name="Rectangle 23"/>
          <p:cNvSpPr/>
          <p:nvPr/>
        </p:nvSpPr>
        <p:spPr>
          <a:xfrm rot="19035326">
            <a:off x="5125823" y="4471311"/>
            <a:ext cx="858714" cy="9764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6" name="Rectangle 25"/>
          <p:cNvSpPr/>
          <p:nvPr/>
        </p:nvSpPr>
        <p:spPr>
          <a:xfrm rot="18966690">
            <a:off x="5979415" y="1560779"/>
            <a:ext cx="1347270" cy="1486532"/>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7" name="Rectangle 26"/>
          <p:cNvSpPr/>
          <p:nvPr/>
        </p:nvSpPr>
        <p:spPr>
          <a:xfrm rot="18963436">
            <a:off x="3875161" y="3555927"/>
            <a:ext cx="1365681" cy="1418802"/>
          </a:xfrm>
          <a:prstGeom prst="rect">
            <a:avLst/>
          </a:prstGeom>
          <a:gradFill flip="none" rotWithShape="1">
            <a:gsLst>
              <a:gs pos="14000">
                <a:srgbClr val="D00086"/>
              </a:gs>
              <a:gs pos="93000">
                <a:srgbClr val="7A004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rot="18963436">
            <a:off x="7176250" y="1220279"/>
            <a:ext cx="945336" cy="966794"/>
          </a:xfrm>
          <a:prstGeom prst="rect">
            <a:avLst/>
          </a:prstGeom>
          <a:gradFill flip="none" rotWithShape="1">
            <a:gsLst>
              <a:gs pos="14000">
                <a:srgbClr val="D00086"/>
              </a:gs>
              <a:gs pos="93000">
                <a:srgbClr val="7A004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18963436">
            <a:off x="5223363" y="1137269"/>
            <a:ext cx="893258" cy="919801"/>
          </a:xfrm>
          <a:prstGeom prst="rect">
            <a:avLst/>
          </a:prstGeom>
          <a:gradFill flip="none" rotWithShape="1">
            <a:gsLst>
              <a:gs pos="14000">
                <a:srgbClr val="D00086"/>
              </a:gs>
              <a:gs pos="93000">
                <a:srgbClr val="7A004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rot="18963436">
            <a:off x="2355582" y="1962835"/>
            <a:ext cx="830253" cy="867433"/>
          </a:xfrm>
          <a:prstGeom prst="rect">
            <a:avLst/>
          </a:prstGeom>
          <a:gradFill flip="none" rotWithShape="1">
            <a:gsLst>
              <a:gs pos="14000">
                <a:srgbClr val="D00086"/>
              </a:gs>
              <a:gs pos="93000">
                <a:srgbClr val="7A004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6973133" y="6393865"/>
            <a:ext cx="4851616" cy="230832"/>
          </a:xfrm>
          <a:prstGeom prst="rect">
            <a:avLst/>
          </a:prstGeom>
          <a:noFill/>
        </p:spPr>
        <p:txBody>
          <a:bodyPr wrap="square" rtlCol="0">
            <a:spAutoFit/>
          </a:bodyPr>
          <a:lstStyle/>
          <a:p>
            <a:pPr algn="ctr"/>
            <a:r>
              <a:rPr lang="en-US" sz="900" b="1" spc="600" dirty="0" smtClean="0">
                <a:solidFill>
                  <a:srgbClr val="09E9E9"/>
                </a:solidFill>
                <a:latin typeface="Sylfaen" panose="010A0502050306030303" pitchFamily="18" charset="0"/>
                <a:ea typeface="Open Sans Extrabold" panose="020B0906030804020204" pitchFamily="34" charset="0"/>
                <a:cs typeface="Open Sans Extrabold" panose="020B0906030804020204" pitchFamily="34" charset="0"/>
              </a:rPr>
              <a:t>ԱՐԴԱՐԱԴԱՏՈՒԹՅԱՆ ԱԿԱԴԵՄԻԱ 2022</a:t>
            </a:r>
            <a:endParaRPr lang="en-IN" sz="900" b="1" spc="600" dirty="0">
              <a:solidFill>
                <a:srgbClr val="09E9E9"/>
              </a:solidFill>
              <a:latin typeface="Sylfaen" panose="010A0502050306030303" pitchFamily="18"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58968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3983730" y="842552"/>
            <a:ext cx="7963503" cy="5324535"/>
          </a:xfrm>
          <a:prstGeom prst="rect">
            <a:avLst/>
          </a:prstGeom>
        </p:spPr>
        <p:txBody>
          <a:bodyPr wrap="square">
            <a:spAutoFit/>
          </a:bodyPr>
          <a:lstStyle/>
          <a:p>
            <a:pPr algn="just"/>
            <a:r>
              <a:rPr lang="hy-AM" sz="2000" b="1" dirty="0">
                <a:solidFill>
                  <a:srgbClr val="000000"/>
                </a:solidFill>
                <a:latin typeface="Sylfaen" panose="010A0502050306030303" pitchFamily="18" charset="0"/>
              </a:rPr>
              <a:t>1. Ահաբեկչական գործունեությունը ֆինանսավորելը՝ գույքի ուղղակի կամ անուղղակի տրամադրումը կամ հավաքագրումը՝ գիտակցելով, որ այն ամբողջությամբ կամ մասամբ օգտագործվելու է կամ կարող է օգտագործվել անհատ ահաբեկչի կամ ահաբեկչական կազմակերպության կողմից </a:t>
            </a:r>
            <a:r>
              <a:rPr lang="hy-AM" sz="2000" b="1" dirty="0">
                <a:solidFill>
                  <a:srgbClr val="FF0000"/>
                </a:solidFill>
                <a:latin typeface="Sylfaen" panose="010A0502050306030303" pitchFamily="18" charset="0"/>
              </a:rPr>
              <a:t>կամ սույն օրենսգրքի 308-րդ, 309-րդ, 311-րդ, 315-րդ, 316-րդ կամ 317-րդ հոդվածով նախատեսված հանցանքներ կատարելու համար </a:t>
            </a:r>
            <a:r>
              <a:rPr lang="hy-AM" sz="2000" b="1" dirty="0">
                <a:solidFill>
                  <a:srgbClr val="000000"/>
                </a:solidFill>
                <a:latin typeface="Sylfaen" panose="010A0502050306030303" pitchFamily="18" charset="0"/>
              </a:rPr>
              <a:t>կամ ֆինանսական ծառայության մատուցումը՝ գիտակցելով, որ այդ ծառայությունը կամ դրա արդյունքն օգտագործվելու է անհատ ահաբեկչի կամ ահաբեկչական կազմակերպության կողմից կամ ուղղված է </a:t>
            </a:r>
            <a:r>
              <a:rPr lang="hy-AM" sz="2000" b="1" dirty="0">
                <a:solidFill>
                  <a:srgbClr val="FF0000"/>
                </a:solidFill>
                <a:latin typeface="Sylfaen" panose="010A0502050306030303" pitchFamily="18" charset="0"/>
              </a:rPr>
              <a:t>կամ կարող է ուղղվել սույն օրենսգրքի 308-րդ, 309-րդ, 311-րդ, 315-րդ, 316-րդ կամ 317-րդ հոդվածով նախատեսված հանցանքներ կատարելուն՝</a:t>
            </a:r>
          </a:p>
          <a:p>
            <a:pPr algn="just"/>
            <a:r>
              <a:rPr lang="hy-AM" sz="2000" b="1" dirty="0" smtClean="0">
                <a:solidFill>
                  <a:srgbClr val="000000"/>
                </a:solidFill>
                <a:latin typeface="Sylfaen" panose="010A0502050306030303" pitchFamily="18" charset="0"/>
              </a:rPr>
              <a:t>2</a:t>
            </a:r>
            <a:r>
              <a:rPr lang="hy-AM" sz="2000" b="1" dirty="0">
                <a:solidFill>
                  <a:srgbClr val="000000"/>
                </a:solidFill>
                <a:latin typeface="Sylfaen" panose="010A0502050306030303" pitchFamily="18" charset="0"/>
              </a:rPr>
              <a:t>. Սույն հոդվածի 1-ին մասով նախատեսված արարքը, որը կատարվել է՝</a:t>
            </a:r>
          </a:p>
          <a:p>
            <a:pPr algn="just"/>
            <a:r>
              <a:rPr lang="hy-AM" sz="2000" b="1" dirty="0" smtClean="0">
                <a:solidFill>
                  <a:srgbClr val="000000"/>
                </a:solidFill>
                <a:latin typeface="Sylfaen" panose="010A0502050306030303" pitchFamily="18" charset="0"/>
              </a:rPr>
              <a:t>1</a:t>
            </a:r>
            <a:r>
              <a:rPr lang="hy-AM" sz="2000" b="1" dirty="0">
                <a:solidFill>
                  <a:srgbClr val="000000"/>
                </a:solidFill>
                <a:latin typeface="Sylfaen" panose="010A0502050306030303" pitchFamily="18" charset="0"/>
              </a:rPr>
              <a:t>) </a:t>
            </a:r>
            <a:r>
              <a:rPr lang="hy-AM" sz="2000" b="1" dirty="0">
                <a:solidFill>
                  <a:srgbClr val="FF0000"/>
                </a:solidFill>
                <a:latin typeface="Sylfaen" panose="010A0502050306030303" pitchFamily="18" charset="0"/>
              </a:rPr>
              <a:t>հանցավոր կազմակերպության կողմից կամ</a:t>
            </a:r>
          </a:p>
          <a:p>
            <a:pPr algn="just"/>
            <a:r>
              <a:rPr lang="hy-AM" sz="2000" b="1" dirty="0" smtClean="0">
                <a:solidFill>
                  <a:srgbClr val="000000"/>
                </a:solidFill>
                <a:latin typeface="Sylfaen" panose="010A0502050306030303" pitchFamily="18" charset="0"/>
              </a:rPr>
              <a:t>2</a:t>
            </a:r>
            <a:r>
              <a:rPr lang="hy-AM" sz="2000" b="1" dirty="0">
                <a:solidFill>
                  <a:srgbClr val="000000"/>
                </a:solidFill>
                <a:latin typeface="Sylfaen" panose="010A0502050306030303" pitchFamily="18" charset="0"/>
              </a:rPr>
              <a:t>) </a:t>
            </a:r>
            <a:r>
              <a:rPr lang="hy-AM" sz="2000" b="1" dirty="0">
                <a:solidFill>
                  <a:srgbClr val="FF0000"/>
                </a:solidFill>
                <a:latin typeface="Sylfaen" panose="010A0502050306030303" pitchFamily="18" charset="0"/>
              </a:rPr>
              <a:t>իշխանական կամ ծառայողական լիազորությունները կամ դրանցով պայմանավորված ազդեցությունն </a:t>
            </a:r>
            <a:r>
              <a:rPr lang="hy-AM" sz="2000" b="1" dirty="0" smtClean="0">
                <a:solidFill>
                  <a:srgbClr val="FF0000"/>
                </a:solidFill>
                <a:latin typeface="Sylfaen" panose="010A0502050306030303" pitchFamily="18" charset="0"/>
              </a:rPr>
              <a:t>օգտագործելով:</a:t>
            </a:r>
            <a:endParaRPr lang="hy-AM" sz="2000" b="1" dirty="0">
              <a:solidFill>
                <a:srgbClr val="FF0000"/>
              </a:solidFill>
              <a:latin typeface="Sylfaen" panose="010A0502050306030303" pitchFamily="18" charset="0"/>
            </a:endParaRPr>
          </a:p>
        </p:txBody>
      </p:sp>
      <p:grpSp>
        <p:nvGrpSpPr>
          <p:cNvPr id="19" name="Group 18"/>
          <p:cNvGrpSpPr/>
          <p:nvPr/>
        </p:nvGrpSpPr>
        <p:grpSpPr>
          <a:xfrm>
            <a:off x="180100" y="1332411"/>
            <a:ext cx="3651671" cy="4655344"/>
            <a:chOff x="626804" y="619125"/>
            <a:chExt cx="5762435"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5" y="619125"/>
              <a:ext cx="5762434" cy="5629022"/>
              <a:chOff x="626805" y="619125"/>
              <a:chExt cx="576243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smtClean="0">
                    <a:solidFill>
                      <a:prstClr val="white"/>
                    </a:solidFill>
                    <a:latin typeface="Agency FB" panose="020B0503020202020204" pitchFamily="34" charset="0"/>
                  </a:rPr>
                  <a:t>0</a:t>
                </a:r>
                <a:r>
                  <a:rPr lang="hy-AM" sz="2800" b="1" dirty="0" smtClean="0">
                    <a:solidFill>
                      <a:prstClr val="white"/>
                    </a:solidFill>
                    <a:latin typeface="Agency FB" panose="020B0503020202020204" pitchFamily="34" charset="0"/>
                  </a:rPr>
                  <a:t>2</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85446" y="2695555"/>
                <a:ext cx="2484064" cy="1302521"/>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310</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1063202" y="1006681"/>
                <a:ext cx="3731024" cy="1228092"/>
              </a:xfrm>
              <a:prstGeom prst="rect">
                <a:avLst/>
              </a:prstGeom>
              <a:noFill/>
            </p:spPr>
            <p:txBody>
              <a:bodyPr wrap="square" rtlCol="0">
                <a:spAutoFit/>
              </a:bodyPr>
              <a:lstStyle/>
              <a:p>
                <a:pPr algn="ctr">
                  <a:lnSpc>
                    <a:spcPct val="150000"/>
                  </a:lnSpc>
                </a:pPr>
                <a:r>
                  <a:rPr lang="hy-AM" sz="2000" b="1" dirty="0" smtClean="0">
                    <a:solidFill>
                      <a:srgbClr val="822252"/>
                    </a:solidFill>
                    <a:latin typeface="Sylfaen" panose="010A0502050306030303" pitchFamily="18" charset="0"/>
                  </a:rPr>
                  <a:t>Ահաբեկչության ֆինանսավորումը</a:t>
                </a:r>
                <a:endParaRPr lang="en-IN" sz="2000" b="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Tree>
    <p:extLst>
      <p:ext uri="{BB962C8B-B14F-4D97-AF65-F5344CB8AC3E}">
        <p14:creationId xmlns:p14="http://schemas.microsoft.com/office/powerpoint/2010/main" val="3420163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038637" y="282227"/>
            <a:ext cx="7848563" cy="5586145"/>
          </a:xfrm>
          <a:prstGeom prst="rect">
            <a:avLst/>
          </a:prstGeom>
        </p:spPr>
        <p:txBody>
          <a:bodyPr wrap="square">
            <a:spAutoFit/>
          </a:bodyPr>
          <a:lstStyle/>
          <a:p>
            <a:pPr algn="just"/>
            <a:r>
              <a:rPr lang="hy-AM" sz="1700" b="1" dirty="0">
                <a:solidFill>
                  <a:srgbClr val="000000"/>
                </a:solidFill>
                <a:latin typeface="Sylfaen" panose="010A0502050306030303" pitchFamily="18" charset="0"/>
              </a:rPr>
              <a:t>1. Ահաբեկչական գործունեությանը նպաստելը՝ սույն օրենսգրքի 308-րդ, 311-րդ, 312-րդ, 315-րդ, 316-րդ կամ 317-րդ հոդվածով նախատեսված հանցանքներ կատարելու համար անձանց հավաքագրելը կամ ահաբեկիչների ուսուցման ճամբար կազմակերպելը, սույն օրենսգրքի 308-րդ, 311-րդ, 312-րդ, 315-րդ, 316-րդ կամ 317-րդ հոդվածով նախատեսված հանցանքներ կատարելու հմտություններ սովորեցնելը կամ սովորելը կամ նշված արարքները կամ սույն օրենսգրքի 308-րդ, 311-րդ, 312-րդ, 315-րդ, 316-րդ կամ 317-րդ հոդվածով նախատեսված հանցանքները կատարելու նպատակով ճանապարհորդությունը կամ դրան այլ կերպ </a:t>
            </a:r>
            <a:r>
              <a:rPr lang="hy-AM" sz="1700" b="1" dirty="0" smtClean="0">
                <a:solidFill>
                  <a:srgbClr val="000000"/>
                </a:solidFill>
                <a:latin typeface="Sylfaen" panose="010A0502050306030303" pitchFamily="18" charset="0"/>
              </a:rPr>
              <a:t>նպաստելը</a:t>
            </a:r>
            <a:r>
              <a:rPr lang="hy-AM" sz="1700" b="1" dirty="0">
                <a:solidFill>
                  <a:srgbClr val="000000"/>
                </a:solidFill>
                <a:latin typeface="Sylfaen" panose="010A0502050306030303" pitchFamily="18" charset="0"/>
              </a:rPr>
              <a:t>.</a:t>
            </a:r>
          </a:p>
          <a:p>
            <a:pPr algn="just"/>
            <a:r>
              <a:rPr lang="hy-AM" sz="1700" b="1" dirty="0">
                <a:solidFill>
                  <a:srgbClr val="000000"/>
                </a:solidFill>
                <a:latin typeface="Sylfaen" panose="010A0502050306030303" pitchFamily="18" charset="0"/>
              </a:rPr>
              <a:t>2. Սույն հոդվածի 1-ին մասով նախատեսված արարքը, որը կատարվել է</a:t>
            </a:r>
            <a:r>
              <a:rPr lang="hy-AM" sz="1700" b="1" dirty="0" smtClean="0">
                <a:solidFill>
                  <a:srgbClr val="000000"/>
                </a:solidFill>
                <a:latin typeface="Sylfaen" panose="010A0502050306030303" pitchFamily="18" charset="0"/>
              </a:rPr>
              <a:t>`</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1) հանցավոր կազմակերպության կողմից </a:t>
            </a:r>
            <a:r>
              <a:rPr lang="hy-AM" sz="1700" b="1" dirty="0" smtClean="0">
                <a:solidFill>
                  <a:srgbClr val="000000"/>
                </a:solidFill>
                <a:latin typeface="Sylfaen" panose="010A0502050306030303" pitchFamily="18" charset="0"/>
              </a:rPr>
              <a:t>կամ</a:t>
            </a:r>
            <a:endParaRPr lang="hy-AM" sz="1700" b="1" dirty="0">
              <a:solidFill>
                <a:srgbClr val="000000"/>
              </a:solidFill>
              <a:latin typeface="Sylfaen" panose="010A0502050306030303" pitchFamily="18" charset="0"/>
            </a:endParaRPr>
          </a:p>
          <a:p>
            <a:pPr algn="just"/>
            <a:r>
              <a:rPr lang="hy-AM" sz="1700" b="1" dirty="0">
                <a:solidFill>
                  <a:srgbClr val="000000"/>
                </a:solidFill>
                <a:latin typeface="Sylfaen" panose="010A0502050306030303" pitchFamily="18" charset="0"/>
              </a:rPr>
              <a:t>2) իշխանական կամ ծառայողական լիազորությունները կամ դրանցով պայմանավորված ազդեցությունն </a:t>
            </a:r>
            <a:r>
              <a:rPr lang="hy-AM" sz="1700" b="1" dirty="0" smtClean="0">
                <a:solidFill>
                  <a:srgbClr val="000000"/>
                </a:solidFill>
                <a:latin typeface="Sylfaen" panose="010A0502050306030303" pitchFamily="18" charset="0"/>
              </a:rPr>
              <a:t>օգտագործելով</a:t>
            </a:r>
            <a:r>
              <a:rPr lang="hy-AM" sz="1700" b="1" dirty="0">
                <a:solidFill>
                  <a:srgbClr val="000000"/>
                </a:solidFill>
                <a:latin typeface="Sylfaen" panose="010A0502050306030303" pitchFamily="18" charset="0"/>
              </a:rPr>
              <a:t>.</a:t>
            </a:r>
          </a:p>
          <a:p>
            <a:pPr algn="just"/>
            <a:r>
              <a:rPr lang="hy-AM" sz="1700" b="1" dirty="0">
                <a:solidFill>
                  <a:srgbClr val="000000"/>
                </a:solidFill>
                <a:latin typeface="Sylfaen" panose="010A0502050306030303" pitchFamily="18" charset="0"/>
              </a:rPr>
              <a:t>3. Սույն հոդվածի 1-ին կամ 2-րդ մասով նախատեսված արարք կատարած անձն ազատվում է քրեական պատասխանատվությունից, եթե իրավասու մարմիններին կամավոր հայտնել է իր կողմից ահաբեկչական գործունեությանը նպաստելու մասին, որը հնարավորություն է տվել կանխելու սույն օրենսգրքի 308-րդ, 310-րդ, 311-րդ, 312-րդ, 315-րդ, 316-րդ կամ 317-րդ հոդվածով նախատեսված հանցանքների կատարումը: Եթե անձի փաստացի կատարած արարքն այլ հանցակազմ է պարունակում, ապա նա ենթակա է քրեական պատասխանատվության այդ հանցագործության համար:</a:t>
            </a:r>
            <a:endParaRPr lang="hy-AM" sz="1700" b="1" dirty="0">
              <a:solidFill>
                <a:srgbClr val="FF0000"/>
              </a:solidFill>
              <a:latin typeface="Sylfaen" panose="010A0502050306030303" pitchFamily="18" charset="0"/>
            </a:endParaRPr>
          </a:p>
        </p:txBody>
      </p:sp>
      <p:grpSp>
        <p:nvGrpSpPr>
          <p:cNvPr id="19" name="Group 18"/>
          <p:cNvGrpSpPr/>
          <p:nvPr/>
        </p:nvGrpSpPr>
        <p:grpSpPr>
          <a:xfrm>
            <a:off x="180100" y="1419497"/>
            <a:ext cx="3625546" cy="4568258"/>
            <a:chOff x="626804" y="619125"/>
            <a:chExt cx="5762435"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5" y="619125"/>
              <a:ext cx="5762434" cy="5629022"/>
              <a:chOff x="626805" y="619125"/>
              <a:chExt cx="576243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smtClean="0">
                    <a:solidFill>
                      <a:prstClr val="white"/>
                    </a:solidFill>
                    <a:latin typeface="Agency FB" panose="020B0503020202020204" pitchFamily="34" charset="0"/>
                  </a:rPr>
                  <a:t>0</a:t>
                </a:r>
                <a:r>
                  <a:rPr lang="hy-AM" sz="2800" b="1" dirty="0">
                    <a:solidFill>
                      <a:prstClr val="white"/>
                    </a:solidFill>
                    <a:latin typeface="Agency FB" panose="020B0503020202020204" pitchFamily="34" charset="0"/>
                  </a:rPr>
                  <a:t>3</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058149" y="2613930"/>
                <a:ext cx="2484065" cy="1327351"/>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309</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1063202" y="1006682"/>
                <a:ext cx="3491736" cy="1436339"/>
              </a:xfrm>
              <a:prstGeom prst="rect">
                <a:avLst/>
              </a:prstGeom>
              <a:noFill/>
            </p:spPr>
            <p:txBody>
              <a:bodyPr wrap="square" rtlCol="0">
                <a:spAutoFit/>
              </a:bodyPr>
              <a:lstStyle/>
              <a:p>
                <a:pPr algn="ctr"/>
                <a:r>
                  <a:rPr lang="hy-AM" sz="2000" b="1" dirty="0">
                    <a:solidFill>
                      <a:srgbClr val="822252"/>
                    </a:solidFill>
                    <a:latin typeface="Sylfaen" panose="010A0502050306030303" pitchFamily="18" charset="0"/>
                  </a:rPr>
                  <a:t>Ահաբեկչական գործունեությանը </a:t>
                </a:r>
                <a:r>
                  <a:rPr lang="hy-AM" sz="2000" b="1" dirty="0" smtClean="0">
                    <a:solidFill>
                      <a:srgbClr val="822252"/>
                    </a:solidFill>
                    <a:latin typeface="Sylfaen" panose="010A0502050306030303" pitchFamily="18" charset="0"/>
                  </a:rPr>
                  <a:t>նպաստելը</a:t>
                </a:r>
                <a:endParaRPr lang="en-US" sz="2000" b="1" dirty="0" smtClean="0">
                  <a:solidFill>
                    <a:srgbClr val="822252"/>
                  </a:solidFill>
                  <a:latin typeface="Sylfaen" panose="010A0502050306030303" pitchFamily="18" charset="0"/>
                </a:endParaRPr>
              </a:p>
              <a:p>
                <a:pPr algn="ctr"/>
                <a:r>
                  <a:rPr lang="en-US" sz="2000" b="1" i="1" dirty="0" smtClean="0">
                    <a:solidFill>
                      <a:srgbClr val="822252"/>
                    </a:solidFill>
                    <a:latin typeface="Sylfaen" panose="010A0502050306030303" pitchFamily="18" charset="0"/>
                  </a:rPr>
                  <a:t>(</a:t>
                </a:r>
                <a:r>
                  <a:rPr lang="hy-AM" sz="2000" b="1" i="1" dirty="0" smtClean="0">
                    <a:solidFill>
                      <a:srgbClr val="822252"/>
                    </a:solidFill>
                    <a:latin typeface="Sylfaen" panose="010A0502050306030303" pitchFamily="18" charset="0"/>
                  </a:rPr>
                  <a:t>նոր հոդված</a:t>
                </a:r>
                <a:r>
                  <a:rPr lang="en-US" sz="2000" b="1" i="1" dirty="0" smtClean="0">
                    <a:solidFill>
                      <a:srgbClr val="822252"/>
                    </a:solidFill>
                    <a:latin typeface="Sylfaen" panose="010A0502050306030303" pitchFamily="18" charset="0"/>
                  </a:rPr>
                  <a:t>)</a:t>
                </a:r>
                <a:endParaRPr lang="en-IN" sz="2000" b="1" i="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
        <p:nvSpPr>
          <p:cNvPr id="16" name="Rectangle: Rounded Corners 15">
            <a:extLst>
              <a:ext uri="{FF2B5EF4-FFF2-40B4-BE49-F238E27FC236}">
                <a16:creationId xmlns="" xmlns:a16="http://schemas.microsoft.com/office/drawing/2014/main" id="{B0962F8C-5F10-447C-9C7F-4B527981C513}"/>
              </a:ext>
            </a:extLst>
          </p:cNvPr>
          <p:cNvSpPr/>
          <p:nvPr/>
        </p:nvSpPr>
        <p:spPr>
          <a:xfrm>
            <a:off x="4545874" y="6027608"/>
            <a:ext cx="6905897" cy="562490"/>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y-AM" sz="2400" b="1" dirty="0" smtClean="0">
                <a:solidFill>
                  <a:prstClr val="white"/>
                </a:solidFill>
                <a:latin typeface="Sylfaen" panose="010A0502050306030303" pitchFamily="18" charset="0"/>
              </a:rPr>
              <a:t>Հոդվածը նորություն է ՀՀ քրեական օրենսգրքում</a:t>
            </a:r>
            <a:endParaRPr lang="en-IN" sz="2400" b="1" dirty="0">
              <a:solidFill>
                <a:prstClr val="white"/>
              </a:solidFill>
              <a:latin typeface="Sylfaen" panose="010A0502050306030303" pitchFamily="18" charset="0"/>
            </a:endParaRPr>
          </a:p>
        </p:txBody>
      </p:sp>
    </p:spTree>
    <p:extLst>
      <p:ext uri="{BB962C8B-B14F-4D97-AF65-F5344CB8AC3E}">
        <p14:creationId xmlns:p14="http://schemas.microsoft.com/office/powerpoint/2010/main" val="16969952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106144" y="419542"/>
            <a:ext cx="7678395" cy="5401479"/>
          </a:xfrm>
          <a:prstGeom prst="rect">
            <a:avLst/>
          </a:prstGeom>
        </p:spPr>
        <p:txBody>
          <a:bodyPr wrap="square">
            <a:spAutoFit/>
          </a:bodyPr>
          <a:lstStyle/>
          <a:p>
            <a:pPr algn="just"/>
            <a:r>
              <a:rPr lang="hy-AM" sz="2300" b="1" dirty="0">
                <a:solidFill>
                  <a:srgbClr val="000000"/>
                </a:solidFill>
                <a:latin typeface="Sylfaen" panose="010A0502050306030303" pitchFamily="18" charset="0"/>
              </a:rPr>
              <a:t>1. Ահաբեկչական կազմակերպություն ստեղծելը կամ ահաբեկչական կազմակերպությունը </a:t>
            </a:r>
            <a:r>
              <a:rPr lang="hy-AM" sz="2300" b="1" dirty="0" smtClean="0">
                <a:solidFill>
                  <a:srgbClr val="000000"/>
                </a:solidFill>
                <a:latin typeface="Sylfaen" panose="010A0502050306030303" pitchFamily="18" charset="0"/>
              </a:rPr>
              <a:t>ղեկավարելը</a:t>
            </a:r>
            <a:r>
              <a:rPr lang="en-US" sz="2300" b="1" dirty="0" smtClean="0">
                <a:solidFill>
                  <a:srgbClr val="000000"/>
                </a:solidFill>
                <a:latin typeface="Sylfaen" panose="010A0502050306030303" pitchFamily="18" charset="0"/>
              </a:rPr>
              <a:t>.</a:t>
            </a:r>
            <a:endParaRPr lang="hy-AM" sz="2300" b="1" dirty="0">
              <a:solidFill>
                <a:srgbClr val="000000"/>
              </a:solidFill>
              <a:latin typeface="Sylfaen" panose="010A0502050306030303" pitchFamily="18" charset="0"/>
            </a:endParaRPr>
          </a:p>
          <a:p>
            <a:pPr algn="just"/>
            <a:r>
              <a:rPr lang="hy-AM" sz="2300" b="1" dirty="0" smtClean="0">
                <a:solidFill>
                  <a:srgbClr val="000000"/>
                </a:solidFill>
                <a:latin typeface="Sylfaen" panose="010A0502050306030303" pitchFamily="18" charset="0"/>
              </a:rPr>
              <a:t>2</a:t>
            </a:r>
            <a:r>
              <a:rPr lang="hy-AM" sz="2300" b="1" dirty="0">
                <a:solidFill>
                  <a:srgbClr val="000000"/>
                </a:solidFill>
                <a:latin typeface="Sylfaen" panose="010A0502050306030303" pitchFamily="18" charset="0"/>
              </a:rPr>
              <a:t>. Ահաբեկչական է համարվում այն կազմակերպությունը, որն ստեղծվել է սույն օրենսգրքի 308-րդ, 309-րդ, 310-րդ, 315-րդ, 316-րդ կամ 317-րդ հոդվածով նախատեսված հանցանքներ կատարելու համար:</a:t>
            </a:r>
          </a:p>
          <a:p>
            <a:pPr algn="just"/>
            <a:r>
              <a:rPr lang="hy-AM" sz="2300" b="1" dirty="0" smtClean="0">
                <a:solidFill>
                  <a:srgbClr val="000000"/>
                </a:solidFill>
                <a:latin typeface="Sylfaen" panose="010A0502050306030303" pitchFamily="18" charset="0"/>
              </a:rPr>
              <a:t>3</a:t>
            </a:r>
            <a:r>
              <a:rPr lang="hy-AM" sz="2300" b="1" dirty="0">
                <a:solidFill>
                  <a:srgbClr val="000000"/>
                </a:solidFill>
                <a:latin typeface="Sylfaen" panose="010A0502050306030303" pitchFamily="18" charset="0"/>
              </a:rPr>
              <a:t>. Սույն հոդվածի 1-ին մասով նախատեսված արարքը կատարած անձը, որը նպաստել է ահաբեկչական կազմակերպության գործունեության խափանմանը, ազատվում է սույն հոդվածով նախատեսված քրեական պատասխանատվությունից: Եթե անձի փաստացի կատարած արարքն այլ հանցակազմ է պարունակում, ապա նա ենթակա է քրեական պատասխանատվության այդ հանցագործության համար:</a:t>
            </a:r>
            <a:endParaRPr lang="hy-AM" sz="2300" b="1" dirty="0">
              <a:solidFill>
                <a:srgbClr val="FF0000"/>
              </a:solidFill>
              <a:latin typeface="Sylfaen" panose="010A0502050306030303" pitchFamily="18" charset="0"/>
            </a:endParaRPr>
          </a:p>
        </p:txBody>
      </p:sp>
      <p:grpSp>
        <p:nvGrpSpPr>
          <p:cNvPr id="19" name="Group 18"/>
          <p:cNvGrpSpPr/>
          <p:nvPr/>
        </p:nvGrpSpPr>
        <p:grpSpPr>
          <a:xfrm>
            <a:off x="180100" y="1489165"/>
            <a:ext cx="3608129" cy="4498589"/>
            <a:chOff x="626804" y="619125"/>
            <a:chExt cx="5762435"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5" y="619125"/>
              <a:ext cx="5762434" cy="5629022"/>
              <a:chOff x="626805" y="619125"/>
              <a:chExt cx="576243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smtClean="0">
                    <a:solidFill>
                      <a:prstClr val="white"/>
                    </a:solidFill>
                    <a:latin typeface="Agency FB" panose="020B0503020202020204" pitchFamily="34" charset="0"/>
                  </a:rPr>
                  <a:t>0</a:t>
                </a:r>
                <a:r>
                  <a:rPr lang="hy-AM" sz="2800" b="1" dirty="0" smtClean="0">
                    <a:solidFill>
                      <a:prstClr val="white"/>
                    </a:solidFill>
                    <a:latin typeface="Agency FB" panose="020B0503020202020204" pitchFamily="34" charset="0"/>
                  </a:rPr>
                  <a:t>4</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73152" y="2760184"/>
                <a:ext cx="2772512" cy="1039815"/>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311</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875370" y="851356"/>
                <a:ext cx="3993698" cy="1848560"/>
              </a:xfrm>
              <a:prstGeom prst="rect">
                <a:avLst/>
              </a:prstGeom>
              <a:noFill/>
            </p:spPr>
            <p:txBody>
              <a:bodyPr wrap="square" rtlCol="0">
                <a:spAutoFit/>
              </a:bodyPr>
              <a:lstStyle/>
              <a:p>
                <a:pPr algn="ctr"/>
                <a:r>
                  <a:rPr lang="hy-AM" b="1" dirty="0" smtClean="0">
                    <a:solidFill>
                      <a:srgbClr val="822252"/>
                    </a:solidFill>
                    <a:latin typeface="Sylfaen" panose="010A0502050306030303" pitchFamily="18" charset="0"/>
                  </a:rPr>
                  <a:t>Ահաբեկչական </a:t>
                </a:r>
                <a:r>
                  <a:rPr lang="hy-AM" b="1" dirty="0">
                    <a:solidFill>
                      <a:srgbClr val="822252"/>
                    </a:solidFill>
                    <a:latin typeface="Sylfaen" panose="010A0502050306030303" pitchFamily="18" charset="0"/>
                  </a:rPr>
                  <a:t>կազմակերպություն ստեղծելը կամ </a:t>
                </a:r>
                <a:r>
                  <a:rPr lang="hy-AM" b="1" dirty="0" smtClean="0">
                    <a:solidFill>
                      <a:srgbClr val="822252"/>
                    </a:solidFill>
                    <a:latin typeface="Sylfaen" panose="010A0502050306030303" pitchFamily="18" charset="0"/>
                  </a:rPr>
                  <a:t>ղեկավարելը</a:t>
                </a:r>
              </a:p>
              <a:p>
                <a:pPr algn="ctr"/>
                <a:r>
                  <a:rPr lang="en-US" b="1" i="1" dirty="0" smtClean="0">
                    <a:solidFill>
                      <a:srgbClr val="822252"/>
                    </a:solidFill>
                    <a:latin typeface="Sylfaen" panose="010A0502050306030303" pitchFamily="18" charset="0"/>
                  </a:rPr>
                  <a:t>(</a:t>
                </a:r>
                <a:r>
                  <a:rPr lang="hy-AM" b="1" i="1" dirty="0" smtClean="0">
                    <a:solidFill>
                      <a:srgbClr val="822252"/>
                    </a:solidFill>
                    <a:latin typeface="Sylfaen" panose="010A0502050306030303" pitchFamily="18" charset="0"/>
                  </a:rPr>
                  <a:t>նոր հոդված</a:t>
                </a:r>
                <a:r>
                  <a:rPr lang="en-US" b="1" i="1" dirty="0" smtClean="0">
                    <a:solidFill>
                      <a:srgbClr val="822252"/>
                    </a:solidFill>
                    <a:latin typeface="Sylfaen" panose="010A0502050306030303" pitchFamily="18" charset="0"/>
                  </a:rPr>
                  <a:t>)</a:t>
                </a:r>
                <a:endParaRPr lang="en-IN" b="1" i="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
        <p:nvSpPr>
          <p:cNvPr id="17" name="Rectangle: Rounded Corners 15">
            <a:extLst>
              <a:ext uri="{FF2B5EF4-FFF2-40B4-BE49-F238E27FC236}">
                <a16:creationId xmlns="" xmlns:a16="http://schemas.microsoft.com/office/drawing/2014/main" id="{B0962F8C-5F10-447C-9C7F-4B527981C513}"/>
              </a:ext>
            </a:extLst>
          </p:cNvPr>
          <p:cNvSpPr/>
          <p:nvPr/>
        </p:nvSpPr>
        <p:spPr>
          <a:xfrm>
            <a:off x="4545874" y="6027608"/>
            <a:ext cx="6905897" cy="562490"/>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y-AM" sz="2400" b="1" dirty="0" smtClean="0">
                <a:solidFill>
                  <a:prstClr val="white"/>
                </a:solidFill>
                <a:latin typeface="Sylfaen" panose="010A0502050306030303" pitchFamily="18" charset="0"/>
              </a:rPr>
              <a:t>Հոդվածը նորություն է ՀՀ քրեական օրենսգրքում</a:t>
            </a:r>
            <a:endParaRPr lang="en-IN" sz="2400" b="1" dirty="0">
              <a:solidFill>
                <a:prstClr val="white"/>
              </a:solidFill>
              <a:latin typeface="Sylfaen" panose="010A0502050306030303" pitchFamily="18" charset="0"/>
            </a:endParaRPr>
          </a:p>
        </p:txBody>
      </p:sp>
    </p:spTree>
    <p:extLst>
      <p:ext uri="{BB962C8B-B14F-4D97-AF65-F5344CB8AC3E}">
        <p14:creationId xmlns:p14="http://schemas.microsoft.com/office/powerpoint/2010/main" val="96965173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379289" y="652661"/>
            <a:ext cx="7245126" cy="5093702"/>
          </a:xfrm>
          <a:prstGeom prst="rect">
            <a:avLst/>
          </a:prstGeom>
        </p:spPr>
        <p:txBody>
          <a:bodyPr wrap="square">
            <a:spAutoFit/>
          </a:bodyPr>
          <a:lstStyle/>
          <a:p>
            <a:pPr algn="just"/>
            <a:r>
              <a:rPr lang="hy-AM" sz="2500" b="1" dirty="0">
                <a:solidFill>
                  <a:srgbClr val="000000"/>
                </a:solidFill>
                <a:latin typeface="Sylfaen" panose="010A0502050306030303" pitchFamily="18" charset="0"/>
              </a:rPr>
              <a:t>1. Ահաբեկչական կազմակերպությանը </a:t>
            </a:r>
            <a:r>
              <a:rPr lang="hy-AM" sz="2500" b="1" dirty="0" smtClean="0">
                <a:solidFill>
                  <a:srgbClr val="000000"/>
                </a:solidFill>
                <a:latin typeface="Sylfaen" panose="010A0502050306030303" pitchFamily="18" charset="0"/>
              </a:rPr>
              <a:t>մասնակցելը</a:t>
            </a:r>
            <a:r>
              <a:rPr lang="en-US" sz="2500" b="1" dirty="0" smtClean="0">
                <a:solidFill>
                  <a:srgbClr val="000000"/>
                </a:solidFill>
                <a:latin typeface="Sylfaen" panose="010A0502050306030303" pitchFamily="18" charset="0"/>
              </a:rPr>
              <a:t>.</a:t>
            </a:r>
          </a:p>
          <a:p>
            <a:pPr algn="just"/>
            <a:endParaRPr lang="hy-AM" sz="2500" b="1" dirty="0">
              <a:solidFill>
                <a:srgbClr val="000000"/>
              </a:solidFill>
              <a:latin typeface="Sylfaen" panose="010A0502050306030303" pitchFamily="18" charset="0"/>
            </a:endParaRPr>
          </a:p>
          <a:p>
            <a:pPr algn="just"/>
            <a:r>
              <a:rPr lang="hy-AM" sz="2500" b="1" dirty="0" smtClean="0">
                <a:solidFill>
                  <a:srgbClr val="000000"/>
                </a:solidFill>
                <a:latin typeface="Sylfaen" panose="010A0502050306030303" pitchFamily="18" charset="0"/>
              </a:rPr>
              <a:t>2. </a:t>
            </a:r>
            <a:r>
              <a:rPr lang="hy-AM" sz="2500" b="1" dirty="0">
                <a:solidFill>
                  <a:srgbClr val="000000"/>
                </a:solidFill>
                <a:latin typeface="Sylfaen" panose="010A0502050306030303" pitchFamily="18" charset="0"/>
              </a:rPr>
              <a:t>Սույն հոդվածի 1-ին մասով նախատեսված արարքը կատարած անձը, որը նպաստել է ահաբեկչական կազմակերպության գործունեության խափանմանը, ազատվում է սույն հոդվածով նախատեսված քրեական պատասխանատվությունից: Եթե անձի փաստացի կատարած արարքն այլ հանցակազմ է պարունակում, ապա նա ենթակա է քրեական պատասխանատվության այդ հանցագործության համար:</a:t>
            </a:r>
            <a:endParaRPr lang="hy-AM" sz="2500" b="1" dirty="0">
              <a:solidFill>
                <a:srgbClr val="FF0000"/>
              </a:solidFill>
              <a:latin typeface="Sylfaen" panose="010A0502050306030303" pitchFamily="18" charset="0"/>
            </a:endParaRPr>
          </a:p>
        </p:txBody>
      </p:sp>
      <p:grpSp>
        <p:nvGrpSpPr>
          <p:cNvPr id="19" name="Group 18"/>
          <p:cNvGrpSpPr/>
          <p:nvPr/>
        </p:nvGrpSpPr>
        <p:grpSpPr>
          <a:xfrm>
            <a:off x="180100" y="1402079"/>
            <a:ext cx="3608129" cy="4585675"/>
            <a:chOff x="626804" y="619125"/>
            <a:chExt cx="5762435"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626805" y="619125"/>
              <a:ext cx="5762434" cy="5629022"/>
              <a:chOff x="626805" y="619125"/>
              <a:chExt cx="5762434"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smtClean="0">
                    <a:solidFill>
                      <a:prstClr val="white"/>
                    </a:solidFill>
                    <a:latin typeface="Agency FB" panose="020B0503020202020204" pitchFamily="34" charset="0"/>
                  </a:rPr>
                  <a:t>0</a:t>
                </a:r>
                <a:r>
                  <a:rPr lang="hy-AM" sz="2800" b="1" dirty="0" smtClean="0">
                    <a:solidFill>
                      <a:prstClr val="white"/>
                    </a:solidFill>
                    <a:latin typeface="Agency FB" panose="020B0503020202020204" pitchFamily="34" charset="0"/>
                  </a:rPr>
                  <a:t>5</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114020" y="2673152"/>
                <a:ext cx="2484066" cy="1322310"/>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նոր</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31</a:t>
                </a:r>
                <a:r>
                  <a:rPr lang="en-US" sz="1600" dirty="0" smtClean="0">
                    <a:solidFill>
                      <a:srgbClr val="8F2D56"/>
                    </a:solidFill>
                  </a:rPr>
                  <a:t>2)</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771353" y="890739"/>
                <a:ext cx="3993698" cy="1436340"/>
              </a:xfrm>
              <a:prstGeom prst="rect">
                <a:avLst/>
              </a:prstGeom>
              <a:noFill/>
            </p:spPr>
            <p:txBody>
              <a:bodyPr wrap="square" rtlCol="0">
                <a:spAutoFit/>
              </a:bodyPr>
              <a:lstStyle/>
              <a:p>
                <a:pPr algn="ctr"/>
                <a:r>
                  <a:rPr lang="hy-AM" sz="2000" b="1" dirty="0" smtClean="0">
                    <a:solidFill>
                      <a:srgbClr val="822252"/>
                    </a:solidFill>
                    <a:latin typeface="Sylfaen" panose="010A0502050306030303" pitchFamily="18" charset="0"/>
                  </a:rPr>
                  <a:t>Ահաբեկչական կազմակերպությանը մասնակցելը </a:t>
                </a:r>
              </a:p>
              <a:p>
                <a:pPr algn="ctr"/>
                <a:r>
                  <a:rPr lang="en-US" sz="2000" b="1" i="1" dirty="0" smtClean="0">
                    <a:solidFill>
                      <a:srgbClr val="822252"/>
                    </a:solidFill>
                    <a:latin typeface="Sylfaen" panose="010A0502050306030303" pitchFamily="18" charset="0"/>
                  </a:rPr>
                  <a:t>(</a:t>
                </a:r>
                <a:r>
                  <a:rPr lang="hy-AM" sz="2000" b="1" i="1" dirty="0" smtClean="0">
                    <a:solidFill>
                      <a:srgbClr val="822252"/>
                    </a:solidFill>
                    <a:latin typeface="Sylfaen" panose="010A0502050306030303" pitchFamily="18" charset="0"/>
                  </a:rPr>
                  <a:t>նոր հոդված</a:t>
                </a:r>
                <a:r>
                  <a:rPr lang="en-US" sz="2000" b="1" i="1" dirty="0" smtClean="0">
                    <a:solidFill>
                      <a:srgbClr val="822252"/>
                    </a:solidFill>
                    <a:latin typeface="Sylfaen" panose="010A0502050306030303" pitchFamily="18" charset="0"/>
                  </a:rPr>
                  <a:t>)</a:t>
                </a:r>
                <a:endParaRPr lang="en-IN" sz="2000" b="1" i="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
        <p:nvSpPr>
          <p:cNvPr id="16" name="Rectangle: Rounded Corners 15">
            <a:extLst>
              <a:ext uri="{FF2B5EF4-FFF2-40B4-BE49-F238E27FC236}">
                <a16:creationId xmlns="" xmlns:a16="http://schemas.microsoft.com/office/drawing/2014/main" id="{B0962F8C-5F10-447C-9C7F-4B527981C513}"/>
              </a:ext>
            </a:extLst>
          </p:cNvPr>
          <p:cNvSpPr/>
          <p:nvPr/>
        </p:nvSpPr>
        <p:spPr>
          <a:xfrm>
            <a:off x="4545874" y="6027608"/>
            <a:ext cx="6905897" cy="562490"/>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y-AM" sz="2400" b="1" dirty="0" smtClean="0">
                <a:solidFill>
                  <a:prstClr val="white"/>
                </a:solidFill>
                <a:latin typeface="Sylfaen" panose="010A0502050306030303" pitchFamily="18" charset="0"/>
              </a:rPr>
              <a:t>Հոդվածը նորություն է ՀՀ քրեական օրենսգրքում</a:t>
            </a:r>
            <a:endParaRPr lang="en-IN" sz="2400" b="1" dirty="0">
              <a:solidFill>
                <a:prstClr val="white"/>
              </a:solidFill>
              <a:latin typeface="Sylfaen" panose="010A0502050306030303" pitchFamily="18" charset="0"/>
            </a:endParaRPr>
          </a:p>
        </p:txBody>
      </p:sp>
    </p:spTree>
    <p:extLst>
      <p:ext uri="{BB962C8B-B14F-4D97-AF65-F5344CB8AC3E}">
        <p14:creationId xmlns:p14="http://schemas.microsoft.com/office/powerpoint/2010/main" val="73055510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txBox="1">
            <a:spLocks/>
          </p:cNvSpPr>
          <p:nvPr/>
        </p:nvSpPr>
        <p:spPr>
          <a:xfrm>
            <a:off x="6124268" y="700787"/>
            <a:ext cx="5905675" cy="5608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smtClean="0">
                <a:solidFill>
                  <a:prstClr val="black"/>
                </a:solidFill>
                <a:effectLst>
                  <a:outerShdw blurRad="38100" dist="38100" dir="2700000" algn="tl">
                    <a:srgbClr val="000000">
                      <a:alpha val="43137"/>
                    </a:srgbClr>
                  </a:outerShdw>
                </a:effectLst>
              </a:rPr>
              <a:t>  </a:t>
            </a:r>
          </a:p>
          <a:p>
            <a:pPr algn="r"/>
            <a:endParaRPr lang="en-US" sz="2400" dirty="0">
              <a:solidFill>
                <a:prstClr val="black"/>
              </a:solidFill>
              <a:effectLst>
                <a:outerShdw blurRad="38100" dist="38100" dir="2700000" algn="tl">
                  <a:srgbClr val="000000">
                    <a:alpha val="43137"/>
                  </a:srgbClr>
                </a:outerShdw>
              </a:effectLst>
            </a:endParaRPr>
          </a:p>
        </p:txBody>
      </p:sp>
      <p:sp>
        <p:nvSpPr>
          <p:cNvPr id="3" name="Rectangle 2"/>
          <p:cNvSpPr/>
          <p:nvPr/>
        </p:nvSpPr>
        <p:spPr>
          <a:xfrm>
            <a:off x="4566235" y="1070329"/>
            <a:ext cx="6693947" cy="3970318"/>
          </a:xfrm>
          <a:prstGeom prst="rect">
            <a:avLst/>
          </a:prstGeom>
        </p:spPr>
        <p:txBody>
          <a:bodyPr wrap="square">
            <a:spAutoFit/>
          </a:bodyPr>
          <a:lstStyle/>
          <a:p>
            <a:pPr algn="just"/>
            <a:r>
              <a:rPr lang="hy-AM" sz="2800" b="1" dirty="0">
                <a:solidFill>
                  <a:srgbClr val="000000"/>
                </a:solidFill>
                <a:latin typeface="Sylfaen" panose="010A0502050306030303" pitchFamily="18" charset="0"/>
              </a:rPr>
              <a:t>1. Սույն օրենսգրքի 217-րդ, 217.1-ին կամ 389-րդ հոդվածներով նախատեսված հանցանքներ կատարելու հրապարակային կոչերը, այդ հանցանքների կատարումը հրապարակայնորեն արդարացնելը կամ քարոզելը, եթե առաջացել է նշված հանցանքները կատարելու իրական </a:t>
            </a:r>
            <a:r>
              <a:rPr lang="hy-AM" sz="2800" b="1" dirty="0" smtClean="0">
                <a:solidFill>
                  <a:srgbClr val="000000"/>
                </a:solidFill>
                <a:latin typeface="Sylfaen" panose="010A0502050306030303" pitchFamily="18" charset="0"/>
              </a:rPr>
              <a:t>վտանգ:</a:t>
            </a:r>
            <a:endParaRPr lang="hy-AM" sz="2800" b="1" dirty="0">
              <a:solidFill>
                <a:srgbClr val="000000"/>
              </a:solidFill>
              <a:latin typeface="Sylfaen" panose="010A0502050306030303" pitchFamily="18" charset="0"/>
            </a:endParaRPr>
          </a:p>
        </p:txBody>
      </p:sp>
      <p:grpSp>
        <p:nvGrpSpPr>
          <p:cNvPr id="19" name="Group 18"/>
          <p:cNvGrpSpPr/>
          <p:nvPr/>
        </p:nvGrpSpPr>
        <p:grpSpPr>
          <a:xfrm>
            <a:off x="131709" y="1306286"/>
            <a:ext cx="3839400" cy="4681468"/>
            <a:chOff x="553249" y="619125"/>
            <a:chExt cx="5835990" cy="5629022"/>
          </a:xfrm>
        </p:grpSpPr>
        <p:sp>
          <p:nvSpPr>
            <p:cNvPr id="22" name="Freeform: Shape 6">
              <a:extLst>
                <a:ext uri="{FF2B5EF4-FFF2-40B4-BE49-F238E27FC236}">
                  <a16:creationId xmlns=""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prstClr val="white"/>
                </a:solidFill>
              </a:endParaRPr>
            </a:p>
          </p:txBody>
        </p:sp>
        <p:grpSp>
          <p:nvGrpSpPr>
            <p:cNvPr id="23" name="Group 22"/>
            <p:cNvGrpSpPr/>
            <p:nvPr/>
          </p:nvGrpSpPr>
          <p:grpSpPr>
            <a:xfrm>
              <a:off x="553249" y="619125"/>
              <a:ext cx="5835990" cy="5629022"/>
              <a:chOff x="553249" y="619125"/>
              <a:chExt cx="5835990" cy="5629022"/>
            </a:xfrm>
          </p:grpSpPr>
          <p:sp>
            <p:nvSpPr>
              <p:cNvPr id="24" name="Rectangle: Rounded Corners 15">
                <a:extLst>
                  <a:ext uri="{FF2B5EF4-FFF2-40B4-BE49-F238E27FC236}">
                    <a16:creationId xmlns="" xmlns:a16="http://schemas.microsoft.com/office/drawing/2014/main" id="{B0962F8C-5F10-447C-9C7F-4B527981C513}"/>
                  </a:ext>
                </a:extLst>
              </p:cNvPr>
              <p:cNvSpPr/>
              <p:nvPr/>
            </p:nvSpPr>
            <p:spPr>
              <a:xfrm>
                <a:off x="4852217" y="1043039"/>
                <a:ext cx="1537022"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smtClean="0">
                    <a:solidFill>
                      <a:prstClr val="white"/>
                    </a:solidFill>
                    <a:latin typeface="Agency FB" panose="020B0503020202020204" pitchFamily="34" charset="0"/>
                  </a:rPr>
                  <a:t>0</a:t>
                </a:r>
                <a:r>
                  <a:rPr lang="hy-AM" sz="2800" b="1" dirty="0" smtClean="0">
                    <a:solidFill>
                      <a:prstClr val="white"/>
                    </a:solidFill>
                    <a:latin typeface="Agency FB" panose="020B0503020202020204" pitchFamily="34" charset="0"/>
                  </a:rPr>
                  <a:t>6</a:t>
                </a:r>
                <a:endParaRPr lang="en-IN" sz="2800" b="1" dirty="0">
                  <a:solidFill>
                    <a:prstClr val="white"/>
                  </a:solidFill>
                  <a:latin typeface="Agency FB" panose="020B0503020202020204" pitchFamily="34" charset="0"/>
                </a:endParaRPr>
              </a:p>
            </p:txBody>
          </p:sp>
          <p:sp>
            <p:nvSpPr>
              <p:cNvPr id="27" name="Rectangle 26">
                <a:extLst>
                  <a:ext uri="{FF2B5EF4-FFF2-40B4-BE49-F238E27FC236}">
                    <a16:creationId xmlns="" xmlns:a16="http://schemas.microsoft.com/office/drawing/2014/main" id="{6824F499-20C8-4D73-B49D-6DD55A41C2A6}"/>
                  </a:ext>
                </a:extLst>
              </p:cNvPr>
              <p:cNvSpPr/>
              <p:nvPr/>
            </p:nvSpPr>
            <p:spPr>
              <a:xfrm>
                <a:off x="626805" y="619125"/>
                <a:ext cx="3458498" cy="163324"/>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a:extLst>
                  <a:ext uri="{FF2B5EF4-FFF2-40B4-BE49-F238E27FC236}">
                    <a16:creationId xmlns="" xmlns:a16="http://schemas.microsoft.com/office/drawing/2014/main" id="{35FD5325-3717-459B-90F1-3A5965EDA412}"/>
                  </a:ext>
                </a:extLst>
              </p:cNvPr>
              <p:cNvSpPr/>
              <p:nvPr/>
            </p:nvSpPr>
            <p:spPr>
              <a:xfrm>
                <a:off x="669656" y="2722375"/>
                <a:ext cx="2202563" cy="1152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ectangle 28">
                <a:extLst>
                  <a:ext uri="{FF2B5EF4-FFF2-40B4-BE49-F238E27FC236}">
                    <a16:creationId xmlns=""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ectangle 29">
                <a:extLst>
                  <a:ext uri="{FF2B5EF4-FFF2-40B4-BE49-F238E27FC236}">
                    <a16:creationId xmlns="" xmlns:a16="http://schemas.microsoft.com/office/drawing/2014/main" id="{536B523D-820E-4BCE-8F4E-4AC0B65EE3DC}"/>
                  </a:ext>
                </a:extLst>
              </p:cNvPr>
              <p:cNvSpPr/>
              <p:nvPr/>
            </p:nvSpPr>
            <p:spPr>
              <a:xfrm>
                <a:off x="1173152" y="4007348"/>
                <a:ext cx="1620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TextBox 31">
                <a:extLst>
                  <a:ext uri="{FF2B5EF4-FFF2-40B4-BE49-F238E27FC236}">
                    <a16:creationId xmlns="" xmlns:a16="http://schemas.microsoft.com/office/drawing/2014/main" id="{19971030-0079-4680-BCA7-446A51A263F8}"/>
                  </a:ext>
                </a:extLst>
              </p:cNvPr>
              <p:cNvSpPr txBox="1"/>
              <p:nvPr/>
            </p:nvSpPr>
            <p:spPr>
              <a:xfrm>
                <a:off x="1624676" y="3262654"/>
                <a:ext cx="2484064" cy="1295253"/>
              </a:xfrm>
              <a:prstGeom prst="rect">
                <a:avLst/>
              </a:prstGeom>
              <a:noFill/>
            </p:spPr>
            <p:txBody>
              <a:bodyPr wrap="square" rtlCol="0">
                <a:spAutoFit/>
              </a:bodyPr>
              <a:lstStyle/>
              <a:p>
                <a:pPr algn="ctr"/>
                <a:r>
                  <a:rPr lang="hy-AM" sz="1600" dirty="0" smtClean="0">
                    <a:solidFill>
                      <a:srgbClr val="8F2D56"/>
                    </a:solidFill>
                  </a:rPr>
                  <a:t>ՀՀ </a:t>
                </a:r>
                <a:r>
                  <a:rPr lang="hy-AM" sz="1600" b="1" dirty="0" smtClean="0">
                    <a:solidFill>
                      <a:srgbClr val="8F2D56"/>
                    </a:solidFill>
                  </a:rPr>
                  <a:t>գործող</a:t>
                </a:r>
                <a:r>
                  <a:rPr lang="hy-AM" sz="1600" dirty="0" smtClean="0">
                    <a:solidFill>
                      <a:srgbClr val="8F2D56"/>
                    </a:solidFill>
                  </a:rPr>
                  <a:t> քրեական օրենսգիրք</a:t>
                </a:r>
              </a:p>
              <a:p>
                <a:pPr algn="ctr"/>
                <a:r>
                  <a:rPr lang="en-US" sz="1600" dirty="0" smtClean="0">
                    <a:solidFill>
                      <a:srgbClr val="8F2D56"/>
                    </a:solidFill>
                  </a:rPr>
                  <a:t>(</a:t>
                </a:r>
                <a:r>
                  <a:rPr lang="hy-AM" sz="1600" dirty="0" smtClean="0">
                    <a:solidFill>
                      <a:srgbClr val="8F2D56"/>
                    </a:solidFill>
                  </a:rPr>
                  <a:t>հոդված </a:t>
                </a:r>
                <a:r>
                  <a:rPr lang="en-US" sz="1600" dirty="0" smtClean="0">
                    <a:solidFill>
                      <a:srgbClr val="822252"/>
                    </a:solidFill>
                    <a:latin typeface="Sylfaen" panose="010A0502050306030303" pitchFamily="18" charset="0"/>
                  </a:rPr>
                  <a:t>2</a:t>
                </a:r>
                <a:r>
                  <a:rPr lang="hy-AM" sz="1600" dirty="0" smtClean="0">
                    <a:solidFill>
                      <a:srgbClr val="822252"/>
                    </a:solidFill>
                    <a:latin typeface="Sylfaen" panose="010A0502050306030303" pitchFamily="18" charset="0"/>
                  </a:rPr>
                  <a:t>26</a:t>
                </a:r>
                <a:r>
                  <a:rPr lang="en-US" sz="1600" baseline="30000" dirty="0" smtClean="0">
                    <a:solidFill>
                      <a:srgbClr val="822252"/>
                    </a:solidFill>
                    <a:latin typeface="Sylfaen" panose="010A0502050306030303" pitchFamily="18" charset="0"/>
                  </a:rPr>
                  <a:t>1</a:t>
                </a:r>
                <a:r>
                  <a:rPr lang="en-US" sz="1600" dirty="0" smtClean="0">
                    <a:solidFill>
                      <a:srgbClr val="8F2D56"/>
                    </a:solidFill>
                  </a:rPr>
                  <a:t>)</a:t>
                </a:r>
                <a:endParaRPr lang="en-IN" sz="1600" dirty="0">
                  <a:solidFill>
                    <a:srgbClr val="8F2D56"/>
                  </a:solidFill>
                </a:endParaRPr>
              </a:p>
            </p:txBody>
          </p:sp>
          <p:sp>
            <p:nvSpPr>
              <p:cNvPr id="33" name="TextBox 32">
                <a:extLst>
                  <a:ext uri="{FF2B5EF4-FFF2-40B4-BE49-F238E27FC236}">
                    <a16:creationId xmlns="" xmlns:a16="http://schemas.microsoft.com/office/drawing/2014/main" id="{A3D6E4EA-59ED-4E27-B6F1-FB64219B8EED}"/>
                  </a:ext>
                </a:extLst>
              </p:cNvPr>
              <p:cNvSpPr txBox="1"/>
              <p:nvPr/>
            </p:nvSpPr>
            <p:spPr>
              <a:xfrm>
                <a:off x="553249" y="687610"/>
                <a:ext cx="4372524" cy="1924375"/>
              </a:xfrm>
              <a:prstGeom prst="rect">
                <a:avLst/>
              </a:prstGeom>
              <a:noFill/>
            </p:spPr>
            <p:txBody>
              <a:bodyPr wrap="square" rtlCol="0">
                <a:spAutoFit/>
              </a:bodyPr>
              <a:lstStyle/>
              <a:p>
                <a:pPr algn="ctr"/>
                <a:r>
                  <a:rPr lang="hy-AM" sz="1400" b="1" dirty="0">
                    <a:solidFill>
                      <a:srgbClr val="822252"/>
                    </a:solidFill>
                    <a:latin typeface="Sylfaen" panose="010A0502050306030303" pitchFamily="18" charset="0"/>
                  </a:rPr>
                  <a:t>	</a:t>
                </a:r>
              </a:p>
              <a:p>
                <a:pPr algn="ctr"/>
                <a:r>
                  <a:rPr lang="hy-AM" sz="1400" b="1" dirty="0">
                    <a:solidFill>
                      <a:srgbClr val="822252"/>
                    </a:solidFill>
                    <a:latin typeface="Sylfaen" panose="010A0502050306030303" pitchFamily="18" charset="0"/>
                  </a:rPr>
                  <a:t>Ահաբեկչության, ահաբեկչության ֆինանսավորման և միջազգային ահաբեկչության հրապարակային կոչերը, նշված հանցանքների կատարումը հրապարակայնորեն արդարացնելը կամ քարոզելը</a:t>
                </a:r>
                <a:endParaRPr lang="en-IN" sz="1400" b="1" i="1" dirty="0">
                  <a:solidFill>
                    <a:srgbClr val="822252"/>
                  </a:solidFill>
                  <a:latin typeface="Sylfaen" panose="010A0502050306030303" pitchFamily="18" charset="0"/>
                </a:endParaRPr>
              </a:p>
            </p:txBody>
          </p:sp>
          <p:sp>
            <p:nvSpPr>
              <p:cNvPr id="34" name="Rectangle 33">
                <a:extLst>
                  <a:ext uri="{FF2B5EF4-FFF2-40B4-BE49-F238E27FC236}">
                    <a16:creationId xmlns="" xmlns:a16="http://schemas.microsoft.com/office/drawing/2014/main" id="{87111500-E085-4E0F-B957-B2DFB7B313AB}"/>
                  </a:ext>
                </a:extLst>
              </p:cNvPr>
              <p:cNvSpPr/>
              <p:nvPr/>
            </p:nvSpPr>
            <p:spPr>
              <a:xfrm>
                <a:off x="3082412" y="5294040"/>
                <a:ext cx="1360555" cy="954107"/>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5" name="Rectangle 34">
                <a:extLst>
                  <a:ext uri="{FF2B5EF4-FFF2-40B4-BE49-F238E27FC236}">
                    <a16:creationId xmlns="" xmlns:a16="http://schemas.microsoft.com/office/drawing/2014/main" id="{E6F04DE4-C748-44CC-9D10-CD92AC6BA1A7}"/>
                  </a:ext>
                </a:extLst>
              </p:cNvPr>
              <p:cNvSpPr/>
              <p:nvPr/>
            </p:nvSpPr>
            <p:spPr>
              <a:xfrm>
                <a:off x="2961845" y="4998452"/>
                <a:ext cx="695372" cy="487638"/>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8F2D56"/>
                  </a:solidFill>
                </a:endParaRPr>
              </a:p>
            </p:txBody>
          </p:sp>
        </p:grpSp>
      </p:grpSp>
      <p:sp>
        <p:nvSpPr>
          <p:cNvPr id="17" name="Rectangle: Rounded Corners 15">
            <a:extLst>
              <a:ext uri="{FF2B5EF4-FFF2-40B4-BE49-F238E27FC236}">
                <a16:creationId xmlns="" xmlns:a16="http://schemas.microsoft.com/office/drawing/2014/main" id="{B0962F8C-5F10-447C-9C7F-4B527981C513}"/>
              </a:ext>
            </a:extLst>
          </p:cNvPr>
          <p:cNvSpPr/>
          <p:nvPr/>
        </p:nvSpPr>
        <p:spPr>
          <a:xfrm>
            <a:off x="5017911" y="5323089"/>
            <a:ext cx="6008914" cy="1007904"/>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2400" b="1" dirty="0" smtClean="0">
                <a:solidFill>
                  <a:prstClr val="white"/>
                </a:solidFill>
                <a:latin typeface="Sylfaen" panose="010A0502050306030303" pitchFamily="18" charset="0"/>
              </a:rPr>
              <a:t>Հոդվածն ամբողջությամբ փոփոխվել է ՀՀ նոր քրեական օրենսգրքում</a:t>
            </a:r>
            <a:endParaRPr lang="en-IN" sz="2400" b="1" dirty="0">
              <a:solidFill>
                <a:prstClr val="white"/>
              </a:solidFill>
              <a:latin typeface="Sylfaen" panose="010A0502050306030303" pitchFamily="18" charset="0"/>
            </a:endParaRPr>
          </a:p>
        </p:txBody>
      </p:sp>
    </p:spTree>
    <p:extLst>
      <p:ext uri="{BB962C8B-B14F-4D97-AF65-F5344CB8AC3E}">
        <p14:creationId xmlns:p14="http://schemas.microsoft.com/office/powerpoint/2010/main" val="12543133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5140</Words>
  <Application>Microsoft Office PowerPoint</Application>
  <PresentationFormat>Widescreen</PresentationFormat>
  <Paragraphs>455</Paragraphs>
  <Slides>43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Agency FB</vt:lpstr>
      <vt:lpstr>Arial</vt:lpstr>
      <vt:lpstr>Calibri</vt:lpstr>
      <vt:lpstr>Open Sans Extrabold</vt:lpstr>
      <vt:lpstr>Sylfaen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Ruzanna Khudaverdyan</dc:creator>
  <cp:lastModifiedBy>Ruzanna Khudaverdyan</cp:lastModifiedBy>
  <cp:revision>139</cp:revision>
  <dcterms:created xsi:type="dcterms:W3CDTF">2022-03-02T08:20:28Z</dcterms:created>
  <dcterms:modified xsi:type="dcterms:W3CDTF">2022-03-09T12:58:10Z</dcterms:modified>
</cp:coreProperties>
</file>